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379" r:id="rId2"/>
    <p:sldId id="263" r:id="rId3"/>
    <p:sldId id="264" r:id="rId4"/>
    <p:sldId id="265" r:id="rId5"/>
    <p:sldId id="306" r:id="rId6"/>
    <p:sldId id="408" r:id="rId7"/>
    <p:sldId id="407" r:id="rId8"/>
    <p:sldId id="409" r:id="rId9"/>
    <p:sldId id="301" r:id="rId10"/>
    <p:sldId id="302" r:id="rId11"/>
    <p:sldId id="305" r:id="rId12"/>
    <p:sldId id="338" r:id="rId13"/>
    <p:sldId id="352" r:id="rId14"/>
    <p:sldId id="322" r:id="rId15"/>
    <p:sldId id="336" r:id="rId16"/>
    <p:sldId id="337" r:id="rId17"/>
    <p:sldId id="277"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E497ED6-2AE8-4EC8-8556-443066406421}">
          <p14:sldIdLst>
            <p14:sldId id="379"/>
            <p14:sldId id="263"/>
            <p14:sldId id="264"/>
            <p14:sldId id="265"/>
            <p14:sldId id="306"/>
            <p14:sldId id="408"/>
            <p14:sldId id="407"/>
            <p14:sldId id="409"/>
            <p14:sldId id="301"/>
            <p14:sldId id="302"/>
            <p14:sldId id="305"/>
            <p14:sldId id="338"/>
            <p14:sldId id="352"/>
            <p14:sldId id="322"/>
            <p14:sldId id="336"/>
            <p14:sldId id="337"/>
          </p14:sldIdLst>
        </p14:section>
        <p14:section name="Untitled Section" id="{2911A04D-50AE-402B-BAD0-99AE577C510D}">
          <p14:sldIdLst>
            <p14:sldId id="27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6787"/>
    <a:srgbClr val="093F64"/>
    <a:srgbClr val="093F5F"/>
    <a:srgbClr val="093F5A"/>
    <a:srgbClr val="093F7B"/>
    <a:srgbClr val="2525EF"/>
    <a:srgbClr val="1A1AEE"/>
    <a:srgbClr val="484BC0"/>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6" d="100"/>
          <a:sy n="86" d="100"/>
        </p:scale>
        <p:origin x="51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3/16/2023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3"/>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2051" name="Rectangle 3"/>
          <p:cNvSpPr>
            <a:spLocks noGrp="1" noChangeArrowheads="1"/>
          </p:cNvSpPr>
          <p:nvPr>
            <p:ph type="ctrTitle"/>
          </p:nvPr>
        </p:nvSpPr>
        <p:spPr>
          <a:xfrm>
            <a:off x="624417" y="3717925"/>
            <a:ext cx="10943167" cy="1082675"/>
          </a:xfrm>
        </p:spPr>
        <p:txBody>
          <a:bodyPr/>
          <a:lstStyle>
            <a:lvl1pPr algn="r">
              <a:defRPr/>
            </a:lvl1pPr>
          </a:lstStyle>
          <a:p>
            <a:pPr lvl="0"/>
            <a:r>
              <a:rPr lang="en-US" altLang="zh-CN" noProof="0"/>
              <a:t>Click to edit Master title style</a:t>
            </a:r>
          </a:p>
        </p:txBody>
      </p:sp>
      <p:sp>
        <p:nvSpPr>
          <p:cNvPr id="2052" name="Rectangle 4"/>
          <p:cNvSpPr>
            <a:spLocks noGrp="1" noChangeArrowheads="1"/>
          </p:cNvSpPr>
          <p:nvPr>
            <p:ph type="subTitle" idx="1"/>
          </p:nvPr>
        </p:nvSpPr>
        <p:spPr>
          <a:xfrm>
            <a:off x="626533" y="4940300"/>
            <a:ext cx="10949517" cy="981075"/>
          </a:xfrm>
        </p:spPr>
        <p:txBody>
          <a:bodyPr/>
          <a:lstStyle>
            <a:lvl1pPr marL="0" indent="0" algn="r">
              <a:buFontTx/>
              <a:buNone/>
              <a:defRPr/>
            </a:lvl1pPr>
          </a:lstStyle>
          <a:p>
            <a:pPr lvl="0"/>
            <a:r>
              <a:rPr lang="en-US" altLang="zh-CN" noProof="0"/>
              <a:t>Click to edit Master subtitle style</a:t>
            </a:r>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E97A4027-0261-4ECD-9299-D58773A4A652}" type="datetimeFigureOut">
              <a:rPr lang="en-US" smtClean="0"/>
              <a:t>3/16/2023</a:t>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BD1222A8-CC23-4DC9-BA69-24D585A5A253}" type="slidenum">
              <a:rPr lang="en-US" smtClean="0"/>
              <a:t>‹#›</a:t>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7A4027-0261-4ECD-9299-D58773A4A652}" type="datetimeFigureOut">
              <a:rPr lang="en-US" smtClean="0"/>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1222A8-CC23-4DC9-BA69-24D585A5A253}" type="slidenum">
              <a:rPr lang="en-US" smtClean="0"/>
              <a:t>‹#›</a:t>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7A4027-0261-4ECD-9299-D58773A4A652}" type="datetimeFigureOut">
              <a:rPr lang="en-US" smtClean="0"/>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1222A8-CC23-4DC9-BA69-24D585A5A253}" type="slidenum">
              <a:rPr lang="en-US" smtClean="0"/>
              <a:t>‹#›</a:t>
            </a:fld>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050" name="그림 6" descr="1.png"/>
          <p:cNvPicPr>
            <a:picLocks noChangeAspect="1"/>
          </p:cNvPicPr>
          <p:nvPr userDrawn="1"/>
        </p:nvPicPr>
        <p:blipFill>
          <a:blip r:embed="rId2"/>
          <a:stretch>
            <a:fillRect/>
          </a:stretch>
        </p:blipFill>
        <p:spPr>
          <a:xfrm>
            <a:off x="0" y="0"/>
            <a:ext cx="12192000" cy="6858000"/>
          </a:xfrm>
          <a:prstGeom prst="rect">
            <a:avLst/>
          </a:prstGeom>
          <a:noFill/>
          <a:ln w="9525">
            <a:noFill/>
          </a:ln>
        </p:spPr>
      </p:pic>
      <p:sp>
        <p:nvSpPr>
          <p:cNvPr id="2" name="Date Placeholder 1"/>
          <p:cNvSpPr>
            <a:spLocks noGrp="1"/>
          </p:cNvSpPr>
          <p:nvPr>
            <p:ph type="dt" sz="half" idx="10"/>
          </p:nvPr>
        </p:nvSpPr>
        <p:spPr>
          <a:xfrm>
            <a:off x="609600" y="6356350"/>
            <a:ext cx="2844800" cy="365125"/>
          </a:xfrm>
          <a:prstGeom prst="rect">
            <a:avLst/>
          </a:prstGeom>
        </p:spPr>
        <p:txBody>
          <a:bodyPr vert="horz" lIns="91440" tIns="45720" rIns="91440" bIns="45720" rtlCol="0" anchor="ctr"/>
          <a:lstStyle/>
          <a:p>
            <a:pPr marL="0" marR="0" lvl="0" indent="0" algn="l" defTabSz="914400" rtl="0" eaLnBrk="1" fontAlgn="auto" latinLnBrk="1" hangingPunct="1">
              <a:lnSpc>
                <a:spcPct val="100000"/>
              </a:lnSpc>
              <a:spcBef>
                <a:spcPts val="0"/>
              </a:spcBef>
              <a:spcAft>
                <a:spcPts val="0"/>
              </a:spcAft>
              <a:buClrTx/>
              <a:buSzTx/>
              <a:buFontTx/>
              <a:buNone/>
              <a:defRPr/>
            </a:pPr>
            <a:fld id="{95577F5A-DA8A-4601-AD61-0DF406D45057}" type="datetimeFigureOut">
              <a:rPr kumimoji="0" lang="ko-KR"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2023-03-16</a:t>
            </a:fld>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2"/>
          <p:cNvSpPr>
            <a:spLocks noGrp="1"/>
          </p:cNvSpPr>
          <p:nvPr>
            <p:ph type="ftr" sz="quarter" idx="11"/>
          </p:nvPr>
        </p:nvSpPr>
        <p:spPr>
          <a:xfrm>
            <a:off x="4165600" y="6356350"/>
            <a:ext cx="3860800" cy="365125"/>
          </a:xfrm>
          <a:prstGeom prst="rect">
            <a:avLst/>
          </a:prstGeom>
        </p:spPr>
        <p:txBody>
          <a:bodyPr vert="horz" lIns="91440" tIns="45720" rIns="91440" bIns="45720"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3"/>
          <p:cNvSpPr>
            <a:spLocks noGrp="1"/>
          </p:cNvSpPr>
          <p:nvPr>
            <p:ph type="sldNum" sz="quarter" idx="12"/>
          </p:nvPr>
        </p:nvSpPr>
        <p:spPr>
          <a:xfrm>
            <a:off x="8737600" y="6356350"/>
            <a:ext cx="2844800" cy="365125"/>
          </a:xfrm>
          <a:prstGeom prst="rect">
            <a:avLst/>
          </a:prstGeom>
        </p:spPr>
        <p:txBody>
          <a:bodyPr vert="horz" lIns="91440" tIns="45720" rIns="91440" bIns="45720" rtlCol="0" anchor="ctr"/>
          <a:lstStyle/>
          <a:p>
            <a:pPr lvl="0" fontAlgn="base">
              <a:buNone/>
            </a:pPr>
            <a:fld id="{9A0DB2DC-4C9A-4742-B13C-FB6460FD3503}" type="slidenum">
              <a:rPr lang="ko-KR" altLang="en-US" strike="noStrike" noProof="1" dirty="0">
                <a:latin typeface="Malgun Gothic" panose="020B0503020000020004" pitchFamily="50" charset="-127"/>
                <a:ea typeface="Malgun Gothic" panose="020B0503020000020004" pitchFamily="50" charset="-127"/>
                <a:cs typeface="+mn-cs"/>
              </a:rPr>
              <a:t>‹#›</a:t>
            </a:fld>
            <a:endParaRPr lang="ko-KR" altLang="en-US" strike="noStrike" noProof="1">
              <a:latin typeface="Malgun Gothic" panose="020B0503020000020004" pitchFamily="50" charset="-127"/>
              <a:ea typeface="Malgun Gothic" panose="020B0503020000020004" pitchFamily="50" charset="-127"/>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7A4027-0261-4ECD-9299-D58773A4A652}" type="datetimeFigureOut">
              <a:rPr lang="en-US" smtClean="0"/>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1222A8-CC23-4DC9-BA69-24D585A5A253}" type="slidenum">
              <a:rPr lang="en-US" smtClean="0"/>
              <a:t>‹#›</a:t>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p>
            <a:fld id="{E97A4027-0261-4ECD-9299-D58773A4A652}" type="datetimeFigureOut">
              <a:rPr lang="en-US" smtClean="0"/>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1222A8-CC23-4DC9-BA69-24D585A5A253}" type="slidenum">
              <a:rPr lang="en-US" smtClean="0"/>
              <a:t>‹#›</a:t>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174750"/>
            <a:ext cx="53848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174750"/>
            <a:ext cx="53848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97A4027-0261-4ECD-9299-D58773A4A652}" type="datetimeFigureOut">
              <a:rPr lang="en-US" smtClean="0"/>
              <a:t>3/16/2023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1222A8-CC23-4DC9-BA69-24D585A5A253}" type="slidenum">
              <a:rPr lang="en-US" smtClean="0"/>
              <a:t>‹#›</a:t>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7"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97A4027-0261-4ECD-9299-D58773A4A652}" type="datetimeFigureOut">
              <a:rPr lang="en-US" smtClean="0"/>
              <a:t>3/16/2023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1222A8-CC23-4DC9-BA69-24D585A5A253}" type="slidenum">
              <a:rPr lang="en-US" smtClean="0"/>
              <a:t>‹#›</a:t>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97A4027-0261-4ECD-9299-D58773A4A652}" type="datetimeFigureOut">
              <a:rPr lang="en-US" smtClean="0"/>
              <a:t>3/16/2023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1222A8-CC23-4DC9-BA69-24D585A5A253}" type="slidenum">
              <a:rPr lang="en-US" smtClean="0"/>
              <a:t>‹#›</a:t>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7A4027-0261-4ECD-9299-D58773A4A652}" type="datetimeFigureOut">
              <a:rPr lang="en-US" smtClean="0"/>
              <a:t>3/16/2023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1222A8-CC23-4DC9-BA69-24D585A5A253}" type="slidenum">
              <a:rPr lang="en-US" smtClean="0"/>
              <a:t>‹#›</a:t>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97A4027-0261-4ECD-9299-D58773A4A652}" type="datetimeFigureOut">
              <a:rPr lang="en-US" smtClean="0"/>
              <a:t>3/16/2023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1222A8-CC23-4DC9-BA69-24D585A5A253}" type="slidenum">
              <a:rPr lang="en-US" smtClean="0"/>
              <a:t>‹#›</a:t>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97A4027-0261-4ECD-9299-D58773A4A652}" type="datetimeFigureOut">
              <a:rPr lang="en-US" smtClean="0"/>
              <a:t>3/16/2023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1222A8-CC23-4DC9-BA69-24D585A5A253}" type="slidenum">
              <a:rPr lang="en-US" smtClean="0"/>
              <a:t>‹#›</a:t>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0"/>
          <p:cNvPicPr>
            <a:picLocks noChangeAspect="1"/>
          </p:cNvPicPr>
          <p:nvPr/>
        </p:nvPicPr>
        <p:blipFill>
          <a:blip r:embed="rId14"/>
          <a:stretch>
            <a:fillRect/>
          </a:stretch>
        </p:blipFill>
        <p:spPr>
          <a:xfrm>
            <a:off x="0" y="0"/>
            <a:ext cx="12192000"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lstStyle/>
          <a:p>
            <a:pPr lvl="0"/>
            <a:r>
              <a:rPr lang="en-US" altLang="zh-CN" dirty="0"/>
              <a:t>Click to edit Master title style</a:t>
            </a:r>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E97A4027-0261-4ECD-9299-D58773A4A652}" type="datetimeFigureOut">
              <a:rPr lang="en-US" smtClean="0"/>
              <a:t>3/16/2023</a:t>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BD1222A8-CC23-4DC9-BA69-24D585A5A253}"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4.xml"/><Relationship Id="rId5" Type="http://schemas.openxmlformats.org/officeDocument/2006/relationships/image" Target="../media/image16.jpeg"/><Relationship Id="rId4" Type="http://schemas.openxmlformats.org/officeDocument/2006/relationships/image" Target="../media/image23.jpeg"/></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4.xml"/><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4.xml"/><Relationship Id="rId5" Type="http://schemas.openxmlformats.org/officeDocument/2006/relationships/image" Target="../media/image30.jpeg"/><Relationship Id="rId4" Type="http://schemas.openxmlformats.org/officeDocument/2006/relationships/image" Target="../media/image29.jpeg"/></Relationships>
</file>

<file path=ppt/slides/_rels/slide13.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jpeg"/><Relationship Id="rId7" Type="http://schemas.openxmlformats.org/officeDocument/2006/relationships/image" Target="../media/image36.jpeg"/><Relationship Id="rId2" Type="http://schemas.openxmlformats.org/officeDocument/2006/relationships/image" Target="../media/image31.jpeg"/><Relationship Id="rId1" Type="http://schemas.openxmlformats.org/officeDocument/2006/relationships/slideLayout" Target="../slideLayouts/slideLayout4.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4.xml"/><Relationship Id="rId4" Type="http://schemas.openxmlformats.org/officeDocument/2006/relationships/image" Target="../media/image41.jpeg"/></Relationships>
</file>

<file path=ppt/slides/_rels/slide1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4.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4" name="그룹 17"/>
          <p:cNvGrpSpPr/>
          <p:nvPr/>
        </p:nvGrpSpPr>
        <p:grpSpPr>
          <a:xfrm>
            <a:off x="2027238" y="2708593"/>
            <a:ext cx="5270500" cy="109537"/>
            <a:chOff x="509214" y="2129046"/>
            <a:chExt cx="5270573" cy="109539"/>
          </a:xfrm>
        </p:grpSpPr>
        <p:sp>
          <p:nvSpPr>
            <p:cNvPr id="10" name="오각형 9"/>
            <p:cNvSpPr/>
            <p:nvPr/>
          </p:nvSpPr>
          <p:spPr>
            <a:xfrm>
              <a:off x="509214" y="2129046"/>
              <a:ext cx="4860000" cy="109539"/>
            </a:xfrm>
            <a:prstGeom prst="homePlat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schemeClr val="lt1"/>
                </a:solidFill>
                <a:effectLst/>
                <a:uLnTx/>
                <a:uFillTx/>
                <a:ea typeface="+mn-ea"/>
                <a:cs typeface="+mn-lt"/>
              </a:endParaRPr>
            </a:p>
          </p:txBody>
        </p:sp>
        <p:sp>
          <p:nvSpPr>
            <p:cNvPr id="11" name="갈매기형 수장 10"/>
            <p:cNvSpPr/>
            <p:nvPr/>
          </p:nvSpPr>
          <p:spPr>
            <a:xfrm>
              <a:off x="5470431" y="2129046"/>
              <a:ext cx="109539" cy="109539"/>
            </a:xfrm>
            <a:prstGeom prst="chevron">
              <a:avLst>
                <a:gd name="adj" fmla="val 41304"/>
              </a:avLst>
            </a:prstGeom>
            <a:solidFill>
              <a:srgbClr val="92D050">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schemeClr val="lt1"/>
                </a:solidFill>
                <a:effectLst/>
                <a:uLnTx/>
                <a:uFillTx/>
                <a:ea typeface="+mn-ea"/>
                <a:cs typeface="+mn-lt"/>
              </a:endParaRPr>
            </a:p>
          </p:txBody>
        </p:sp>
        <p:sp>
          <p:nvSpPr>
            <p:cNvPr id="12" name="갈매기형 수장 11"/>
            <p:cNvSpPr/>
            <p:nvPr/>
          </p:nvSpPr>
          <p:spPr>
            <a:xfrm>
              <a:off x="5570339" y="2129046"/>
              <a:ext cx="109539" cy="109539"/>
            </a:xfrm>
            <a:prstGeom prst="chevron">
              <a:avLst>
                <a:gd name="adj" fmla="val 41304"/>
              </a:avLst>
            </a:prstGeom>
            <a:solidFill>
              <a:srgbClr val="92D050">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schemeClr val="lt1"/>
                </a:solidFill>
                <a:effectLst/>
                <a:uLnTx/>
                <a:uFillTx/>
                <a:ea typeface="+mn-ea"/>
                <a:cs typeface="+mn-lt"/>
              </a:endParaRPr>
            </a:p>
          </p:txBody>
        </p:sp>
        <p:sp>
          <p:nvSpPr>
            <p:cNvPr id="16" name="갈매기형 수장 15"/>
            <p:cNvSpPr/>
            <p:nvPr/>
          </p:nvSpPr>
          <p:spPr>
            <a:xfrm>
              <a:off x="5670248" y="2129046"/>
              <a:ext cx="109539" cy="109539"/>
            </a:xfrm>
            <a:prstGeom prst="chevron">
              <a:avLst>
                <a:gd name="adj" fmla="val 41304"/>
              </a:avLst>
            </a:prstGeom>
            <a:solidFill>
              <a:srgbClr val="92D05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schemeClr val="lt1"/>
                </a:solidFill>
                <a:effectLst/>
                <a:uLnTx/>
                <a:uFillTx/>
                <a:ea typeface="+mn-ea"/>
                <a:cs typeface="+mn-lt"/>
              </a:endParaRPr>
            </a:p>
          </p:txBody>
        </p:sp>
        <p:sp>
          <p:nvSpPr>
            <p:cNvPr id="17" name="갈매기형 수장 16"/>
            <p:cNvSpPr/>
            <p:nvPr/>
          </p:nvSpPr>
          <p:spPr>
            <a:xfrm>
              <a:off x="5370523" y="2129046"/>
              <a:ext cx="109539" cy="109539"/>
            </a:xfrm>
            <a:prstGeom prst="chevron">
              <a:avLst>
                <a:gd name="adj" fmla="val 41304"/>
              </a:avLst>
            </a:prstGeom>
            <a:solidFill>
              <a:srgbClr val="92D050">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schemeClr val="lt1"/>
                </a:solidFill>
                <a:effectLst/>
                <a:uLnTx/>
                <a:uFillTx/>
                <a:ea typeface="+mn-ea"/>
                <a:cs typeface="+mn-lt"/>
              </a:endParaRPr>
            </a:p>
          </p:txBody>
        </p:sp>
      </p:grpSp>
      <p:sp>
        <p:nvSpPr>
          <p:cNvPr id="2" name="Text Box 1"/>
          <p:cNvSpPr txBox="1"/>
          <p:nvPr/>
        </p:nvSpPr>
        <p:spPr>
          <a:xfrm>
            <a:off x="2099945" y="3141345"/>
            <a:ext cx="4796790" cy="337185"/>
          </a:xfrm>
          <a:prstGeom prst="rect">
            <a:avLst/>
          </a:prstGeom>
          <a:noFill/>
        </p:spPr>
        <p:txBody>
          <a:bodyPr wrap="square" rtlCol="0">
            <a:spAutoFit/>
          </a:bodyPr>
          <a:lstStyle/>
          <a:p>
            <a:r>
              <a:rPr lang="en-PH" altLang="en-US" sz="1600" b="1" i="1" dirty="0">
                <a:solidFill>
                  <a:schemeClr val="tx1"/>
                </a:solidFill>
                <a:effectLst/>
                <a:ea typeface="Adobe Heiti Std R" panose="020B0400000000000000" charset="-122"/>
                <a:cs typeface="+mn-lt"/>
                <a:sym typeface="+mn-ea"/>
              </a:rPr>
              <a:t>“Helping People Build Their Assets”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027239" y="689662"/>
            <a:ext cx="5270500" cy="18573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99"/>
          <p:cNvPicPr/>
          <p:nvPr/>
        </p:nvPicPr>
        <p:blipFill>
          <a:blip r:embed="rId2"/>
          <a:stretch>
            <a:fillRect/>
          </a:stretch>
        </p:blipFill>
        <p:spPr>
          <a:xfrm>
            <a:off x="3523338" y="944245"/>
            <a:ext cx="2449195" cy="2209800"/>
          </a:xfrm>
          <a:prstGeom prst="rect">
            <a:avLst/>
          </a:prstGeom>
          <a:noFill/>
          <a:ln w="9525">
            <a:noFill/>
          </a:ln>
        </p:spPr>
      </p:pic>
      <p:pic>
        <p:nvPicPr>
          <p:cNvPr id="101" name="Content Placeholder 100"/>
          <p:cNvPicPr>
            <a:picLocks noGrp="1"/>
          </p:cNvPicPr>
          <p:nvPr>
            <p:ph sz="half" idx="2"/>
          </p:nvPr>
        </p:nvPicPr>
        <p:blipFill>
          <a:blip r:embed="rId3"/>
          <a:stretch>
            <a:fillRect/>
          </a:stretch>
        </p:blipFill>
        <p:spPr>
          <a:xfrm>
            <a:off x="6191658" y="944245"/>
            <a:ext cx="2241550" cy="2209800"/>
          </a:xfrm>
          <a:prstGeom prst="rect">
            <a:avLst/>
          </a:prstGeom>
          <a:noFill/>
          <a:ln w="9525">
            <a:noFill/>
          </a:ln>
        </p:spPr>
      </p:pic>
      <p:sp>
        <p:nvSpPr>
          <p:cNvPr id="12" name="Text Box 11"/>
          <p:cNvSpPr txBox="1"/>
          <p:nvPr/>
        </p:nvSpPr>
        <p:spPr>
          <a:xfrm>
            <a:off x="909728" y="4119879"/>
            <a:ext cx="2356158" cy="369332"/>
          </a:xfrm>
          <a:prstGeom prst="rect">
            <a:avLst/>
          </a:prstGeom>
          <a:noFill/>
        </p:spPr>
        <p:txBody>
          <a:bodyPr wrap="none" rtlCol="0">
            <a:spAutoFit/>
            <a:scene3d>
              <a:camera prst="orthographicFront"/>
              <a:lightRig rig="threePt" dir="t"/>
            </a:scene3d>
          </a:bodyPr>
          <a:lstStyle/>
          <a:p>
            <a:r>
              <a:rPr lang="en-PH" altLang="en-US" b="1" dirty="0">
                <a:solidFill>
                  <a:schemeClr val="tx1"/>
                </a:solidFill>
                <a:effectLst>
                  <a:outerShdw blurRad="38100" dist="25400" dir="5400000" algn="ctr" rotWithShape="0">
                    <a:srgbClr val="6E747A">
                      <a:alpha val="43000"/>
                    </a:srgbClr>
                  </a:outerShdw>
                </a:effectLst>
                <a:cs typeface="+mn-lt"/>
              </a:rPr>
              <a:t>Prime Payment App</a:t>
            </a:r>
          </a:p>
        </p:txBody>
      </p:sp>
      <p:pic>
        <p:nvPicPr>
          <p:cNvPr id="102" name="Picture 101"/>
          <p:cNvPicPr/>
          <p:nvPr/>
        </p:nvPicPr>
        <p:blipFill>
          <a:blip r:embed="rId4"/>
          <a:stretch>
            <a:fillRect/>
          </a:stretch>
        </p:blipFill>
        <p:spPr>
          <a:xfrm>
            <a:off x="3523338" y="4119879"/>
            <a:ext cx="2449195" cy="2085975"/>
          </a:xfrm>
          <a:prstGeom prst="rect">
            <a:avLst/>
          </a:prstGeom>
          <a:noFill/>
          <a:ln w="9525">
            <a:noFill/>
          </a:ln>
        </p:spPr>
      </p:pic>
      <p:pic>
        <p:nvPicPr>
          <p:cNvPr id="103" name="Picture 102"/>
          <p:cNvPicPr/>
          <p:nvPr/>
        </p:nvPicPr>
        <p:blipFill>
          <a:blip r:embed="rId5"/>
          <a:stretch>
            <a:fillRect/>
          </a:stretch>
        </p:blipFill>
        <p:spPr>
          <a:xfrm>
            <a:off x="6229985" y="4119880"/>
            <a:ext cx="2499360" cy="2085975"/>
          </a:xfrm>
          <a:prstGeom prst="rect">
            <a:avLst/>
          </a:prstGeom>
          <a:noFill/>
          <a:ln w="9525">
            <a:noFill/>
          </a:ln>
        </p:spPr>
      </p:pic>
      <p:sp>
        <p:nvSpPr>
          <p:cNvPr id="16" name="Text Box 15"/>
          <p:cNvSpPr txBox="1"/>
          <p:nvPr/>
        </p:nvSpPr>
        <p:spPr>
          <a:xfrm>
            <a:off x="909728" y="831117"/>
            <a:ext cx="3698875" cy="368300"/>
          </a:xfrm>
          <a:prstGeom prst="rect">
            <a:avLst/>
          </a:prstGeom>
          <a:noFill/>
        </p:spPr>
        <p:txBody>
          <a:bodyPr wrap="square" rtlCol="0">
            <a:spAutoFit/>
          </a:bodyPr>
          <a:lstStyle/>
          <a:p>
            <a:r>
              <a:rPr lang="en-PH" altLang="en-US" b="1" dirty="0">
                <a:solidFill>
                  <a:schemeClr val="tx1"/>
                </a:solidFill>
                <a:effectLst>
                  <a:outerShdw blurRad="38100" dist="25400" dir="5400000" algn="ctr" rotWithShape="0">
                    <a:srgbClr val="6E747A">
                      <a:alpha val="43000"/>
                    </a:srgbClr>
                  </a:outerShdw>
                </a:effectLst>
                <a:cs typeface="+mn-lt"/>
                <a:sym typeface="+mn-ea"/>
              </a:rPr>
              <a:t>Prime Store App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nodeType="clickEffect">
                                  <p:stCondLst>
                                    <p:cond delay="0"/>
                                  </p:stCondLst>
                                  <p:childTnLst>
                                    <p:set>
                                      <p:cBhvr>
                                        <p:cTn id="10" dur="1" fill="hold">
                                          <p:stCondLst>
                                            <p:cond delay="0"/>
                                          </p:stCondLst>
                                        </p:cTn>
                                        <p:tgtEl>
                                          <p:spTgt spid="100"/>
                                        </p:tgtEl>
                                        <p:attrNameLst>
                                          <p:attrName>style.visibility</p:attrName>
                                        </p:attrNameLst>
                                      </p:cBhvr>
                                      <p:to>
                                        <p:strVal val="visible"/>
                                      </p:to>
                                    </p:set>
                                    <p:anim calcmode="lin" valueType="num">
                                      <p:cBhvr additive="base">
                                        <p:cTn id="11" dur="500"/>
                                        <p:tgtEl>
                                          <p:spTgt spid="100"/>
                                        </p:tgtEl>
                                        <p:attrNameLst>
                                          <p:attrName>ppt_y</p:attrName>
                                        </p:attrNameLst>
                                      </p:cBhvr>
                                      <p:tavLst>
                                        <p:tav tm="0">
                                          <p:val>
                                            <p:strVal val="#ppt_y+#ppt_h*1.125000"/>
                                          </p:val>
                                        </p:tav>
                                        <p:tav tm="100000">
                                          <p:val>
                                            <p:strVal val="#ppt_y"/>
                                          </p:val>
                                        </p:tav>
                                      </p:tavLst>
                                    </p:anim>
                                    <p:animEffect transition="in" filter="wipe(up)">
                                      <p:cBhvr>
                                        <p:cTn id="12" dur="500"/>
                                        <p:tgtEl>
                                          <p:spTgt spid="100"/>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01"/>
                                        </p:tgtEl>
                                        <p:attrNameLst>
                                          <p:attrName>style.visibility</p:attrName>
                                        </p:attrNameLst>
                                      </p:cBhvr>
                                      <p:to>
                                        <p:strVal val="visible"/>
                                      </p:to>
                                    </p:set>
                                    <p:anim calcmode="lin" valueType="num">
                                      <p:cBhvr additive="base">
                                        <p:cTn id="17" dur="500"/>
                                        <p:tgtEl>
                                          <p:spTgt spid="101"/>
                                        </p:tgtEl>
                                        <p:attrNameLst>
                                          <p:attrName>ppt_y</p:attrName>
                                        </p:attrNameLst>
                                      </p:cBhvr>
                                      <p:tavLst>
                                        <p:tav tm="0">
                                          <p:val>
                                            <p:strVal val="#ppt_y+#ppt_h*1.125000"/>
                                          </p:val>
                                        </p:tav>
                                        <p:tav tm="100000">
                                          <p:val>
                                            <p:strVal val="#ppt_y"/>
                                          </p:val>
                                        </p:tav>
                                      </p:tavLst>
                                    </p:anim>
                                    <p:animEffect transition="in" filter="wipe(up)">
                                      <p:cBhvr>
                                        <p:cTn id="18" dur="500"/>
                                        <p:tgtEl>
                                          <p:spTgt spid="101"/>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102"/>
                                        </p:tgtEl>
                                        <p:attrNameLst>
                                          <p:attrName>style.visibility</p:attrName>
                                        </p:attrNameLst>
                                      </p:cBhvr>
                                      <p:to>
                                        <p:strVal val="visible"/>
                                      </p:to>
                                    </p:set>
                                    <p:anim calcmode="lin" valueType="num">
                                      <p:cBhvr additive="base">
                                        <p:cTn id="27" dur="500"/>
                                        <p:tgtEl>
                                          <p:spTgt spid="102"/>
                                        </p:tgtEl>
                                        <p:attrNameLst>
                                          <p:attrName>ppt_y</p:attrName>
                                        </p:attrNameLst>
                                      </p:cBhvr>
                                      <p:tavLst>
                                        <p:tav tm="0">
                                          <p:val>
                                            <p:strVal val="#ppt_y+#ppt_h*1.125000"/>
                                          </p:val>
                                        </p:tav>
                                        <p:tav tm="100000">
                                          <p:val>
                                            <p:strVal val="#ppt_y"/>
                                          </p:val>
                                        </p:tav>
                                      </p:tavLst>
                                    </p:anim>
                                    <p:animEffect transition="in" filter="wipe(up)">
                                      <p:cBhvr>
                                        <p:cTn id="28" dur="500"/>
                                        <p:tgtEl>
                                          <p:spTgt spid="102"/>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nodeType="clickEffect">
                                  <p:stCondLst>
                                    <p:cond delay="0"/>
                                  </p:stCondLst>
                                  <p:childTnLst>
                                    <p:set>
                                      <p:cBhvr>
                                        <p:cTn id="32" dur="1" fill="hold">
                                          <p:stCondLst>
                                            <p:cond delay="0"/>
                                          </p:stCondLst>
                                        </p:cTn>
                                        <p:tgtEl>
                                          <p:spTgt spid="103"/>
                                        </p:tgtEl>
                                        <p:attrNameLst>
                                          <p:attrName>style.visibility</p:attrName>
                                        </p:attrNameLst>
                                      </p:cBhvr>
                                      <p:to>
                                        <p:strVal val="visible"/>
                                      </p:to>
                                    </p:set>
                                    <p:anim calcmode="lin" valueType="num">
                                      <p:cBhvr additive="base">
                                        <p:cTn id="33" dur="500"/>
                                        <p:tgtEl>
                                          <p:spTgt spid="103"/>
                                        </p:tgtEl>
                                        <p:attrNameLst>
                                          <p:attrName>ppt_y</p:attrName>
                                        </p:attrNameLst>
                                      </p:cBhvr>
                                      <p:tavLst>
                                        <p:tav tm="0">
                                          <p:val>
                                            <p:strVal val="#ppt_y+#ppt_h*1.125000"/>
                                          </p:val>
                                        </p:tav>
                                        <p:tav tm="100000">
                                          <p:val>
                                            <p:strVal val="#ppt_y"/>
                                          </p:val>
                                        </p:tav>
                                      </p:tavLst>
                                    </p:anim>
                                    <p:animEffect transition="in" filter="wipe(up)">
                                      <p:cBhvr>
                                        <p:cTn id="34"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6" grpId="0"/>
      <p:bldP spid="16"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7"/>
          <p:cNvSpPr txBox="1"/>
          <p:nvPr/>
        </p:nvSpPr>
        <p:spPr>
          <a:xfrm>
            <a:off x="583615" y="811586"/>
            <a:ext cx="4671060" cy="460375"/>
          </a:xfrm>
          <a:prstGeom prst="rect">
            <a:avLst/>
          </a:prstGeom>
          <a:noFill/>
        </p:spPr>
        <p:txBody>
          <a:bodyPr wrap="square" rtlCol="0">
            <a:spAutoFit/>
          </a:bodyPr>
          <a:lstStyle/>
          <a:p>
            <a:r>
              <a:rPr lang="en-PH" altLang="en-US" sz="2400" b="1" dirty="0">
                <a:effectLst>
                  <a:outerShdw blurRad="38100" dist="25400" dir="5400000" algn="ctr" rotWithShape="0">
                    <a:srgbClr val="6E747A">
                      <a:alpha val="43000"/>
                    </a:srgbClr>
                  </a:outerShdw>
                </a:effectLst>
                <a:cs typeface="+mn-lt"/>
              </a:rPr>
              <a:t>REAL ESTATE</a:t>
            </a:r>
          </a:p>
        </p:txBody>
      </p:sp>
      <p:sp>
        <p:nvSpPr>
          <p:cNvPr id="21" name="Text Box 20"/>
          <p:cNvSpPr txBox="1"/>
          <p:nvPr/>
        </p:nvSpPr>
        <p:spPr>
          <a:xfrm>
            <a:off x="590884" y="1432436"/>
            <a:ext cx="4307205" cy="1200329"/>
          </a:xfrm>
          <a:prstGeom prst="rect">
            <a:avLst/>
          </a:prstGeom>
          <a:noFill/>
        </p:spPr>
        <p:txBody>
          <a:bodyPr wrap="square" rtlCol="0">
            <a:spAutoFit/>
          </a:bodyPr>
          <a:lstStyle/>
          <a:p>
            <a:pPr marL="285750" indent="-285750">
              <a:buFont typeface="Wingdings" panose="05000000000000000000" pitchFamily="2" charset="2"/>
              <a:buChar char="§"/>
            </a:pPr>
            <a:r>
              <a:rPr lang="en-PH" altLang="en-US" dirty="0">
                <a:cs typeface="+mn-lt"/>
              </a:rPr>
              <a:t>Acquire raw land at lower cost</a:t>
            </a:r>
          </a:p>
          <a:p>
            <a:endParaRPr lang="en-PH" altLang="en-US" dirty="0">
              <a:cs typeface="+mn-lt"/>
            </a:endParaRPr>
          </a:p>
          <a:p>
            <a:pPr marL="285750" indent="-285750">
              <a:buFont typeface="Wingdings" panose="05000000000000000000" pitchFamily="2" charset="2"/>
              <a:buChar char="§"/>
            </a:pPr>
            <a:r>
              <a:rPr lang="en-PH" altLang="en-US" dirty="0">
                <a:cs typeface="+mn-lt"/>
              </a:rPr>
              <a:t>Develop partnerships with other Real Estate Companies</a:t>
            </a:r>
          </a:p>
        </p:txBody>
      </p:sp>
      <p:pic>
        <p:nvPicPr>
          <p:cNvPr id="100" name="Content Placeholder 99"/>
          <p:cNvPicPr>
            <a:picLocks noGrp="1" noChangeAspect="1"/>
          </p:cNvPicPr>
          <p:nvPr>
            <p:ph sz="half" idx="1"/>
          </p:nvPr>
        </p:nvPicPr>
        <p:blipFill>
          <a:blip r:embed="rId2"/>
          <a:stretch>
            <a:fillRect/>
          </a:stretch>
        </p:blipFill>
        <p:spPr>
          <a:xfrm>
            <a:off x="485140" y="3576320"/>
            <a:ext cx="5105400" cy="2676525"/>
          </a:xfrm>
          <a:prstGeom prst="rect">
            <a:avLst/>
          </a:prstGeom>
          <a:noFill/>
          <a:ln w="9525">
            <a:noFill/>
          </a:ln>
        </p:spPr>
      </p:pic>
      <p:pic>
        <p:nvPicPr>
          <p:cNvPr id="101" name="Content Placeholder 100"/>
          <p:cNvPicPr>
            <a:picLocks noGrp="1"/>
          </p:cNvPicPr>
          <p:nvPr>
            <p:ph sz="half" idx="2"/>
          </p:nvPr>
        </p:nvPicPr>
        <p:blipFill>
          <a:blip r:embed="rId3"/>
          <a:stretch>
            <a:fillRect/>
          </a:stretch>
        </p:blipFill>
        <p:spPr>
          <a:xfrm>
            <a:off x="6025515" y="491490"/>
            <a:ext cx="5212080" cy="2902585"/>
          </a:xfrm>
          <a:prstGeom prst="rect">
            <a:avLst/>
          </a:prstGeom>
          <a:noFill/>
          <a:ln w="9525">
            <a:noFill/>
          </a:ln>
        </p:spPr>
      </p:pic>
      <p:pic>
        <p:nvPicPr>
          <p:cNvPr id="102" name="Picture 101"/>
          <p:cNvPicPr/>
          <p:nvPr/>
        </p:nvPicPr>
        <p:blipFill>
          <a:blip r:embed="rId4"/>
          <a:stretch>
            <a:fillRect/>
          </a:stretch>
        </p:blipFill>
        <p:spPr>
          <a:xfrm>
            <a:off x="6025515" y="3576320"/>
            <a:ext cx="5327015" cy="26765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0"/>
                                        </p:tgtEl>
                                        <p:attrNameLst>
                                          <p:attrName>style.visibility</p:attrName>
                                        </p:attrNameLst>
                                      </p:cBhvr>
                                      <p:to>
                                        <p:strVal val="visible"/>
                                      </p:to>
                                    </p:set>
                                    <p:anim calcmode="lin" valueType="num">
                                      <p:cBhvr additive="base">
                                        <p:cTn id="19" dur="500" fill="hold"/>
                                        <p:tgtEl>
                                          <p:spTgt spid="100"/>
                                        </p:tgtEl>
                                        <p:attrNameLst>
                                          <p:attrName>ppt_x</p:attrName>
                                        </p:attrNameLst>
                                      </p:cBhvr>
                                      <p:tavLst>
                                        <p:tav tm="0">
                                          <p:val>
                                            <p:strVal val="#ppt_x"/>
                                          </p:val>
                                        </p:tav>
                                        <p:tav tm="100000">
                                          <p:val>
                                            <p:strVal val="#ppt_x"/>
                                          </p:val>
                                        </p:tav>
                                      </p:tavLst>
                                    </p:anim>
                                    <p:anim calcmode="lin" valueType="num">
                                      <p:cBhvr additive="base">
                                        <p:cTn id="20"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1"/>
                                        </p:tgtEl>
                                        <p:attrNameLst>
                                          <p:attrName>style.visibility</p:attrName>
                                        </p:attrNameLst>
                                      </p:cBhvr>
                                      <p:to>
                                        <p:strVal val="visible"/>
                                      </p:to>
                                    </p:set>
                                    <p:anim calcmode="lin" valueType="num">
                                      <p:cBhvr additive="base">
                                        <p:cTn id="25" dur="500" fill="hold"/>
                                        <p:tgtEl>
                                          <p:spTgt spid="101"/>
                                        </p:tgtEl>
                                        <p:attrNameLst>
                                          <p:attrName>ppt_x</p:attrName>
                                        </p:attrNameLst>
                                      </p:cBhvr>
                                      <p:tavLst>
                                        <p:tav tm="0">
                                          <p:val>
                                            <p:strVal val="#ppt_x"/>
                                          </p:val>
                                        </p:tav>
                                        <p:tav tm="100000">
                                          <p:val>
                                            <p:strVal val="#ppt_x"/>
                                          </p:val>
                                        </p:tav>
                                      </p:tavLst>
                                    </p:anim>
                                    <p:anim calcmode="lin" valueType="num">
                                      <p:cBhvr additive="base">
                                        <p:cTn id="26"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2"/>
                                        </p:tgtEl>
                                        <p:attrNameLst>
                                          <p:attrName>style.visibility</p:attrName>
                                        </p:attrNameLst>
                                      </p:cBhvr>
                                      <p:to>
                                        <p:strVal val="visible"/>
                                      </p:to>
                                    </p:set>
                                    <p:anim calcmode="lin" valueType="num">
                                      <p:cBhvr additive="base">
                                        <p:cTn id="31" dur="500" fill="hold"/>
                                        <p:tgtEl>
                                          <p:spTgt spid="102"/>
                                        </p:tgtEl>
                                        <p:attrNameLst>
                                          <p:attrName>ppt_x</p:attrName>
                                        </p:attrNameLst>
                                      </p:cBhvr>
                                      <p:tavLst>
                                        <p:tav tm="0">
                                          <p:val>
                                            <p:strVal val="#ppt_x"/>
                                          </p:val>
                                        </p:tav>
                                        <p:tav tm="100000">
                                          <p:val>
                                            <p:strVal val="#ppt_x"/>
                                          </p:val>
                                        </p:tav>
                                      </p:tavLst>
                                    </p:anim>
                                    <p:anim calcmode="lin" valueType="num">
                                      <p:cBhvr additive="base">
                                        <p:cTn id="32"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7"/>
          <p:cNvSpPr txBox="1"/>
          <p:nvPr/>
        </p:nvSpPr>
        <p:spPr>
          <a:xfrm>
            <a:off x="3329687" y="179310"/>
            <a:ext cx="5172075" cy="521970"/>
          </a:xfrm>
          <a:prstGeom prst="rect">
            <a:avLst/>
          </a:prstGeom>
          <a:noFill/>
        </p:spPr>
        <p:txBody>
          <a:bodyPr wrap="square">
            <a:spAutoFit/>
          </a:bodyPr>
          <a:lstStyle/>
          <a:p>
            <a:pPr algn="ctr"/>
            <a:r>
              <a:rPr lang="en-PH" altLang="en-US" sz="2800" b="1" dirty="0">
                <a:solidFill>
                  <a:schemeClr val="tx1"/>
                </a:solidFill>
                <a:cs typeface="+mn-lt"/>
              </a:rPr>
              <a:t>Development</a:t>
            </a:r>
          </a:p>
        </p:txBody>
      </p:sp>
      <p:pic>
        <p:nvPicPr>
          <p:cNvPr id="114" name="Content Placeholder 113"/>
          <p:cNvPicPr>
            <a:picLocks noGrp="1" noChangeAspect="1"/>
          </p:cNvPicPr>
          <p:nvPr>
            <p:ph sz="half" idx="1"/>
          </p:nvPr>
        </p:nvPicPr>
        <p:blipFill>
          <a:blip r:embed="rId2"/>
          <a:stretch>
            <a:fillRect/>
          </a:stretch>
        </p:blipFill>
        <p:spPr>
          <a:xfrm>
            <a:off x="759460" y="1164590"/>
            <a:ext cx="4554220" cy="2560955"/>
          </a:xfrm>
          <a:prstGeom prst="rect">
            <a:avLst/>
          </a:prstGeom>
          <a:noFill/>
          <a:ln w="9525">
            <a:noFill/>
          </a:ln>
        </p:spPr>
      </p:pic>
      <p:pic>
        <p:nvPicPr>
          <p:cNvPr id="115" name="Content Placeholder 114"/>
          <p:cNvPicPr>
            <a:picLocks noGrp="1"/>
          </p:cNvPicPr>
          <p:nvPr>
            <p:ph sz="half" idx="2"/>
          </p:nvPr>
        </p:nvPicPr>
        <p:blipFill>
          <a:blip r:embed="rId3"/>
          <a:stretch>
            <a:fillRect/>
          </a:stretch>
        </p:blipFill>
        <p:spPr>
          <a:xfrm>
            <a:off x="6351905" y="1212850"/>
            <a:ext cx="4742180" cy="2502535"/>
          </a:xfrm>
          <a:prstGeom prst="rect">
            <a:avLst/>
          </a:prstGeom>
          <a:noFill/>
          <a:ln w="9525">
            <a:noFill/>
          </a:ln>
        </p:spPr>
      </p:pic>
      <p:pic>
        <p:nvPicPr>
          <p:cNvPr id="116" name="Picture 115"/>
          <p:cNvPicPr/>
          <p:nvPr/>
        </p:nvPicPr>
        <p:blipFill>
          <a:blip r:embed="rId4"/>
          <a:stretch>
            <a:fillRect/>
          </a:stretch>
        </p:blipFill>
        <p:spPr>
          <a:xfrm>
            <a:off x="6351905" y="4140200"/>
            <a:ext cx="4741545" cy="2399030"/>
          </a:xfrm>
          <a:prstGeom prst="rect">
            <a:avLst/>
          </a:prstGeom>
          <a:noFill/>
          <a:ln w="9525">
            <a:noFill/>
          </a:ln>
        </p:spPr>
      </p:pic>
      <p:sp>
        <p:nvSpPr>
          <p:cNvPr id="6" name="Text Box 5"/>
          <p:cNvSpPr txBox="1"/>
          <p:nvPr/>
        </p:nvSpPr>
        <p:spPr>
          <a:xfrm>
            <a:off x="2240280" y="748665"/>
            <a:ext cx="1939290" cy="368300"/>
          </a:xfrm>
          <a:prstGeom prst="rect">
            <a:avLst/>
          </a:prstGeom>
          <a:noFill/>
        </p:spPr>
        <p:txBody>
          <a:bodyPr wrap="square" rtlCol="0">
            <a:spAutoFit/>
          </a:bodyPr>
          <a:lstStyle/>
          <a:p>
            <a:r>
              <a:rPr lang="en-PH" altLang="en-US" b="1" dirty="0">
                <a:solidFill>
                  <a:schemeClr val="tx1"/>
                </a:solidFill>
                <a:effectLst>
                  <a:outerShdw blurRad="38100" dist="25400" dir="5400000" algn="ctr" rotWithShape="0">
                    <a:srgbClr val="6E747A">
                      <a:alpha val="43000"/>
                    </a:srgbClr>
                  </a:outerShdw>
                </a:effectLst>
                <a:cs typeface="+mn-lt"/>
              </a:rPr>
              <a:t>Subdivision</a:t>
            </a:r>
          </a:p>
        </p:txBody>
      </p:sp>
      <p:sp>
        <p:nvSpPr>
          <p:cNvPr id="7" name="Text Box 6"/>
          <p:cNvSpPr txBox="1"/>
          <p:nvPr/>
        </p:nvSpPr>
        <p:spPr>
          <a:xfrm>
            <a:off x="8050530" y="748665"/>
            <a:ext cx="2964180" cy="368300"/>
          </a:xfrm>
          <a:prstGeom prst="rect">
            <a:avLst/>
          </a:prstGeom>
          <a:noFill/>
        </p:spPr>
        <p:txBody>
          <a:bodyPr wrap="square" rtlCol="0">
            <a:spAutoFit/>
          </a:bodyPr>
          <a:lstStyle/>
          <a:p>
            <a:r>
              <a:rPr lang="en-PH" altLang="en-US" b="1" dirty="0">
                <a:solidFill>
                  <a:schemeClr val="tx1"/>
                </a:solidFill>
                <a:effectLst>
                  <a:outerShdw blurRad="38100" dist="25400" dir="5400000" algn="ctr" rotWithShape="0">
                    <a:srgbClr val="6E747A">
                      <a:alpha val="43000"/>
                    </a:srgbClr>
                  </a:outerShdw>
                </a:effectLst>
                <a:cs typeface="+mn-lt"/>
              </a:rPr>
              <a:t>Condo Units</a:t>
            </a:r>
          </a:p>
        </p:txBody>
      </p:sp>
      <p:sp>
        <p:nvSpPr>
          <p:cNvPr id="8" name="Text Box 7"/>
          <p:cNvSpPr txBox="1"/>
          <p:nvPr/>
        </p:nvSpPr>
        <p:spPr>
          <a:xfrm>
            <a:off x="8393048" y="3743126"/>
            <a:ext cx="1061671" cy="369332"/>
          </a:xfrm>
          <a:prstGeom prst="rect">
            <a:avLst/>
          </a:prstGeom>
          <a:noFill/>
        </p:spPr>
        <p:txBody>
          <a:bodyPr wrap="square" rtlCol="0">
            <a:spAutoFit/>
          </a:bodyPr>
          <a:lstStyle/>
          <a:p>
            <a:r>
              <a:rPr lang="en-PH" altLang="en-US" b="1" dirty="0">
                <a:solidFill>
                  <a:schemeClr val="tx1"/>
                </a:solidFill>
                <a:effectLst>
                  <a:outerShdw blurRad="38100" dist="25400" dir="5400000" algn="ctr" rotWithShape="0">
                    <a:srgbClr val="6E747A">
                      <a:alpha val="43000"/>
                    </a:srgbClr>
                  </a:outerShdw>
                </a:effectLst>
                <a:cs typeface="+mn-lt"/>
              </a:rPr>
              <a:t>Resort</a:t>
            </a:r>
          </a:p>
        </p:txBody>
      </p:sp>
      <p:sp>
        <p:nvSpPr>
          <p:cNvPr id="10" name="Text Box 9"/>
          <p:cNvSpPr txBox="1"/>
          <p:nvPr/>
        </p:nvSpPr>
        <p:spPr>
          <a:xfrm>
            <a:off x="2048510" y="3797300"/>
            <a:ext cx="1976755" cy="368300"/>
          </a:xfrm>
          <a:prstGeom prst="rect">
            <a:avLst/>
          </a:prstGeom>
          <a:noFill/>
        </p:spPr>
        <p:txBody>
          <a:bodyPr wrap="square" rtlCol="0">
            <a:spAutoFit/>
          </a:bodyPr>
          <a:lstStyle/>
          <a:p>
            <a:pPr algn="ctr"/>
            <a:r>
              <a:rPr lang="en-PH" altLang="en-US" b="1" dirty="0">
                <a:solidFill>
                  <a:schemeClr val="tx1"/>
                </a:solidFill>
                <a:effectLst>
                  <a:outerShdw blurRad="38100" dist="25400" dir="5400000" algn="ctr" rotWithShape="0">
                    <a:srgbClr val="6E747A">
                      <a:alpha val="43000"/>
                    </a:srgbClr>
                  </a:outerShdw>
                </a:effectLst>
                <a:cs typeface="+mn-lt"/>
              </a:rPr>
              <a:t>Park</a:t>
            </a:r>
          </a:p>
        </p:txBody>
      </p:sp>
      <p:pic>
        <p:nvPicPr>
          <p:cNvPr id="104" name="Picture 103"/>
          <p:cNvPicPr/>
          <p:nvPr/>
        </p:nvPicPr>
        <p:blipFill>
          <a:blip r:embed="rId5"/>
          <a:stretch>
            <a:fillRect/>
          </a:stretch>
        </p:blipFill>
        <p:spPr>
          <a:xfrm>
            <a:off x="760095" y="4165600"/>
            <a:ext cx="4553585" cy="239585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nodeType="clickEffect">
                                  <p:stCondLst>
                                    <p:cond delay="0"/>
                                  </p:stCondLst>
                                  <p:childTnLst>
                                    <p:set>
                                      <p:cBhvr>
                                        <p:cTn id="14" dur="1" fill="hold">
                                          <p:stCondLst>
                                            <p:cond delay="0"/>
                                          </p:stCondLst>
                                        </p:cTn>
                                        <p:tgtEl>
                                          <p:spTgt spid="114"/>
                                        </p:tgtEl>
                                        <p:attrNameLst>
                                          <p:attrName>style.visibility</p:attrName>
                                        </p:attrNameLst>
                                      </p:cBhvr>
                                      <p:to>
                                        <p:strVal val="visible"/>
                                      </p:to>
                                    </p:set>
                                    <p:anim calcmode="lin" valueType="num">
                                      <p:cBhvr additive="base">
                                        <p:cTn id="15" dur="500"/>
                                        <p:tgtEl>
                                          <p:spTgt spid="114"/>
                                        </p:tgtEl>
                                        <p:attrNameLst>
                                          <p:attrName>ppt_y</p:attrName>
                                        </p:attrNameLst>
                                      </p:cBhvr>
                                      <p:tavLst>
                                        <p:tav tm="0">
                                          <p:val>
                                            <p:strVal val="#ppt_y+#ppt_h*1.125000"/>
                                          </p:val>
                                        </p:tav>
                                        <p:tav tm="100000">
                                          <p:val>
                                            <p:strVal val="#ppt_y"/>
                                          </p:val>
                                        </p:tav>
                                      </p:tavLst>
                                    </p:anim>
                                    <p:animEffect transition="in" filter="wipe(up)">
                                      <p:cBhvr>
                                        <p:cTn id="16" dur="500"/>
                                        <p:tgtEl>
                                          <p:spTgt spid="11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115"/>
                                        </p:tgtEl>
                                        <p:attrNameLst>
                                          <p:attrName>style.visibility</p:attrName>
                                        </p:attrNameLst>
                                      </p:cBhvr>
                                      <p:to>
                                        <p:strVal val="visible"/>
                                      </p:to>
                                    </p:set>
                                    <p:anim calcmode="lin" valueType="num">
                                      <p:cBhvr additive="base">
                                        <p:cTn id="25" dur="500"/>
                                        <p:tgtEl>
                                          <p:spTgt spid="115"/>
                                        </p:tgtEl>
                                        <p:attrNameLst>
                                          <p:attrName>ppt_y</p:attrName>
                                        </p:attrNameLst>
                                      </p:cBhvr>
                                      <p:tavLst>
                                        <p:tav tm="0">
                                          <p:val>
                                            <p:strVal val="#ppt_y+#ppt_h*1.125000"/>
                                          </p:val>
                                        </p:tav>
                                        <p:tav tm="100000">
                                          <p:val>
                                            <p:strVal val="#ppt_y"/>
                                          </p:val>
                                        </p:tav>
                                      </p:tavLst>
                                    </p:anim>
                                    <p:animEffect transition="in" filter="wipe(up)">
                                      <p:cBhvr>
                                        <p:cTn id="26" dur="500"/>
                                        <p:tgtEl>
                                          <p:spTgt spid="115"/>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nodeType="clickEffect">
                                  <p:stCondLst>
                                    <p:cond delay="0"/>
                                  </p:stCondLst>
                                  <p:childTnLst>
                                    <p:set>
                                      <p:cBhvr>
                                        <p:cTn id="34" dur="1" fill="hold">
                                          <p:stCondLst>
                                            <p:cond delay="0"/>
                                          </p:stCondLst>
                                        </p:cTn>
                                        <p:tgtEl>
                                          <p:spTgt spid="104"/>
                                        </p:tgtEl>
                                        <p:attrNameLst>
                                          <p:attrName>style.visibility</p:attrName>
                                        </p:attrNameLst>
                                      </p:cBhvr>
                                      <p:to>
                                        <p:strVal val="visible"/>
                                      </p:to>
                                    </p:set>
                                    <p:anim calcmode="lin" valueType="num">
                                      <p:cBhvr additive="base">
                                        <p:cTn id="35" dur="500"/>
                                        <p:tgtEl>
                                          <p:spTgt spid="104"/>
                                        </p:tgtEl>
                                        <p:attrNameLst>
                                          <p:attrName>ppt_y</p:attrName>
                                        </p:attrNameLst>
                                      </p:cBhvr>
                                      <p:tavLst>
                                        <p:tav tm="0">
                                          <p:val>
                                            <p:strVal val="#ppt_y+#ppt_h*1.125000"/>
                                          </p:val>
                                        </p:tav>
                                        <p:tav tm="100000">
                                          <p:val>
                                            <p:strVal val="#ppt_y"/>
                                          </p:val>
                                        </p:tav>
                                      </p:tavLst>
                                    </p:anim>
                                    <p:animEffect transition="in" filter="wipe(up)">
                                      <p:cBhvr>
                                        <p:cTn id="36" dur="500"/>
                                        <p:tgtEl>
                                          <p:spTgt spid="104"/>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2" presetClass="entr" presetSubtype="4" fill="hold" nodeType="clickEffect">
                                  <p:stCondLst>
                                    <p:cond delay="0"/>
                                  </p:stCondLst>
                                  <p:childTnLst>
                                    <p:set>
                                      <p:cBhvr>
                                        <p:cTn id="44" dur="1" fill="hold">
                                          <p:stCondLst>
                                            <p:cond delay="0"/>
                                          </p:stCondLst>
                                        </p:cTn>
                                        <p:tgtEl>
                                          <p:spTgt spid="116"/>
                                        </p:tgtEl>
                                        <p:attrNameLst>
                                          <p:attrName>style.visibility</p:attrName>
                                        </p:attrNameLst>
                                      </p:cBhvr>
                                      <p:to>
                                        <p:strVal val="visible"/>
                                      </p:to>
                                    </p:set>
                                    <p:anim calcmode="lin" valueType="num">
                                      <p:cBhvr additive="base">
                                        <p:cTn id="45" dur="500"/>
                                        <p:tgtEl>
                                          <p:spTgt spid="116"/>
                                        </p:tgtEl>
                                        <p:attrNameLst>
                                          <p:attrName>ppt_y</p:attrName>
                                        </p:attrNameLst>
                                      </p:cBhvr>
                                      <p:tavLst>
                                        <p:tav tm="0">
                                          <p:val>
                                            <p:strVal val="#ppt_y+#ppt_h*1.125000"/>
                                          </p:val>
                                        </p:tav>
                                        <p:tav tm="100000">
                                          <p:val>
                                            <p:strVal val="#ppt_y"/>
                                          </p:val>
                                        </p:tav>
                                      </p:tavLst>
                                    </p:anim>
                                    <p:animEffect transition="in" filter="wipe(up)">
                                      <p:cBhvr>
                                        <p:cTn id="46"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6" grpId="0"/>
      <p:bldP spid="6" grpId="1"/>
      <p:bldP spid="7" grpId="0"/>
      <p:bldP spid="7" grpId="1"/>
      <p:bldP spid="8" grpId="0"/>
      <p:bldP spid="8" grpId="1"/>
      <p:bldP spid="10" grpId="0"/>
      <p:bldP spid="10"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hought Bubble: Cloud 2"/>
          <p:cNvSpPr/>
          <p:nvPr/>
        </p:nvSpPr>
        <p:spPr bwMode="auto">
          <a:xfrm>
            <a:off x="790113" y="4373563"/>
            <a:ext cx="2238837" cy="1308146"/>
          </a:xfrm>
          <a:prstGeom prst="cloudCallou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PH" sz="1800" b="0" i="0" u="none" strike="noStrike" cap="none" normalizeH="0" baseline="0">
              <a:ln>
                <a:noFill/>
              </a:ln>
              <a:solidFill>
                <a:schemeClr val="tx1"/>
              </a:solidFill>
              <a:effectLst/>
              <a:ea typeface="SimSun" panose="02010600030101010101" pitchFamily="2" charset="-122"/>
              <a:cs typeface="+mn-lt"/>
            </a:endParaRPr>
          </a:p>
        </p:txBody>
      </p:sp>
      <p:pic>
        <p:nvPicPr>
          <p:cNvPr id="5" name="Content Placeholder 4" descr="images"/>
          <p:cNvPicPr>
            <a:picLocks noGrp="1" noChangeAspect="1"/>
          </p:cNvPicPr>
          <p:nvPr>
            <p:ph sz="half" idx="1"/>
          </p:nvPr>
        </p:nvPicPr>
        <p:blipFill>
          <a:blip r:embed="rId2"/>
          <a:stretch>
            <a:fillRect/>
          </a:stretch>
        </p:blipFill>
        <p:spPr>
          <a:xfrm>
            <a:off x="4577715" y="1421130"/>
            <a:ext cx="2581275" cy="1771650"/>
          </a:xfrm>
          <a:prstGeom prst="rect">
            <a:avLst/>
          </a:prstGeom>
        </p:spPr>
      </p:pic>
      <p:pic>
        <p:nvPicPr>
          <p:cNvPr id="7" name="Picture 6" descr="istockphoto-1313442842-170667a"/>
          <p:cNvPicPr>
            <a:picLocks noChangeAspect="1"/>
          </p:cNvPicPr>
          <p:nvPr/>
        </p:nvPicPr>
        <p:blipFill>
          <a:blip r:embed="rId3"/>
          <a:stretch>
            <a:fillRect/>
          </a:stretch>
        </p:blipFill>
        <p:spPr>
          <a:xfrm>
            <a:off x="4478769" y="4143161"/>
            <a:ext cx="2840990" cy="1870710"/>
          </a:xfrm>
          <a:prstGeom prst="rect">
            <a:avLst/>
          </a:prstGeom>
        </p:spPr>
      </p:pic>
      <p:pic>
        <p:nvPicPr>
          <p:cNvPr id="101" name="Picture 100"/>
          <p:cNvPicPr/>
          <p:nvPr/>
        </p:nvPicPr>
        <p:blipFill>
          <a:blip r:embed="rId4"/>
          <a:stretch>
            <a:fillRect/>
          </a:stretch>
        </p:blipFill>
        <p:spPr>
          <a:xfrm>
            <a:off x="8976995" y="5402580"/>
            <a:ext cx="2432685" cy="1196340"/>
          </a:xfrm>
          <a:prstGeom prst="rect">
            <a:avLst/>
          </a:prstGeom>
          <a:noFill/>
          <a:ln w="9525">
            <a:noFill/>
          </a:ln>
        </p:spPr>
      </p:pic>
      <p:pic>
        <p:nvPicPr>
          <p:cNvPr id="102" name="Picture 101"/>
          <p:cNvPicPr/>
          <p:nvPr/>
        </p:nvPicPr>
        <p:blipFill>
          <a:blip r:embed="rId5"/>
          <a:stretch>
            <a:fillRect/>
          </a:stretch>
        </p:blipFill>
        <p:spPr>
          <a:xfrm>
            <a:off x="8960485" y="2589530"/>
            <a:ext cx="2449830" cy="1378585"/>
          </a:xfrm>
          <a:prstGeom prst="rect">
            <a:avLst/>
          </a:prstGeom>
          <a:noFill/>
          <a:ln w="9525">
            <a:noFill/>
          </a:ln>
        </p:spPr>
      </p:pic>
      <p:pic>
        <p:nvPicPr>
          <p:cNvPr id="103" name="Picture 102"/>
          <p:cNvPicPr/>
          <p:nvPr/>
        </p:nvPicPr>
        <p:blipFill>
          <a:blip r:embed="rId6"/>
          <a:stretch>
            <a:fillRect/>
          </a:stretch>
        </p:blipFill>
        <p:spPr>
          <a:xfrm>
            <a:off x="8964295" y="1001395"/>
            <a:ext cx="2474595" cy="1492250"/>
          </a:xfrm>
          <a:prstGeom prst="rect">
            <a:avLst/>
          </a:prstGeom>
          <a:noFill/>
          <a:ln w="9525">
            <a:noFill/>
          </a:ln>
        </p:spPr>
      </p:pic>
      <p:pic>
        <p:nvPicPr>
          <p:cNvPr id="104" name="Picture 103"/>
          <p:cNvPicPr/>
          <p:nvPr/>
        </p:nvPicPr>
        <p:blipFill>
          <a:blip r:embed="rId7"/>
          <a:stretch>
            <a:fillRect/>
          </a:stretch>
        </p:blipFill>
        <p:spPr>
          <a:xfrm>
            <a:off x="8977630" y="4128770"/>
            <a:ext cx="2367280" cy="1122680"/>
          </a:xfrm>
          <a:prstGeom prst="rect">
            <a:avLst/>
          </a:prstGeom>
          <a:noFill/>
          <a:ln w="9525">
            <a:noFill/>
          </a:ln>
        </p:spPr>
      </p:pic>
      <p:sp>
        <p:nvSpPr>
          <p:cNvPr id="10" name="Text Box 9"/>
          <p:cNvSpPr txBox="1"/>
          <p:nvPr/>
        </p:nvSpPr>
        <p:spPr>
          <a:xfrm>
            <a:off x="1443355" y="1053465"/>
            <a:ext cx="2169160" cy="368300"/>
          </a:xfrm>
          <a:prstGeom prst="rect">
            <a:avLst/>
          </a:prstGeom>
          <a:noFill/>
        </p:spPr>
        <p:txBody>
          <a:bodyPr wrap="square" rtlCol="0">
            <a:spAutoFit/>
            <a:scene3d>
              <a:camera prst="orthographicFront"/>
              <a:lightRig rig="threePt" dir="t"/>
            </a:scene3d>
          </a:bodyPr>
          <a:lstStyle/>
          <a:p>
            <a:r>
              <a:rPr lang="en-PH" altLang="en-US" b="1" dirty="0">
                <a:solidFill>
                  <a:schemeClr val="tx1"/>
                </a:solidFill>
                <a:effectLst>
                  <a:outerShdw blurRad="38100" dist="25400" dir="5400000" algn="ctr" rotWithShape="0">
                    <a:srgbClr val="6E747A">
                      <a:alpha val="43000"/>
                    </a:srgbClr>
                  </a:outerShdw>
                </a:effectLst>
                <a:cs typeface="+mn-lt"/>
              </a:rPr>
              <a:t>Members</a:t>
            </a:r>
          </a:p>
        </p:txBody>
      </p:sp>
      <p:sp>
        <p:nvSpPr>
          <p:cNvPr id="12" name="Text Box 11"/>
          <p:cNvSpPr txBox="1"/>
          <p:nvPr/>
        </p:nvSpPr>
        <p:spPr>
          <a:xfrm>
            <a:off x="1284639" y="4755249"/>
            <a:ext cx="1422745" cy="461665"/>
          </a:xfrm>
          <a:prstGeom prst="rect">
            <a:avLst/>
          </a:prstGeom>
          <a:noFill/>
        </p:spPr>
        <p:txBody>
          <a:bodyPr wrap="square" rtlCol="0">
            <a:spAutoFit/>
          </a:bodyPr>
          <a:lstStyle/>
          <a:p>
            <a:r>
              <a:rPr lang="en-PH" altLang="en-US" sz="2400" dirty="0">
                <a:solidFill>
                  <a:schemeClr val="tx1"/>
                </a:solidFill>
                <a:effectLst>
                  <a:outerShdw blurRad="38100" dist="25400" dir="5400000" algn="ctr" rotWithShape="0">
                    <a:srgbClr val="6E747A">
                      <a:alpha val="43000"/>
                    </a:srgbClr>
                  </a:outerShdw>
                </a:effectLst>
                <a:cs typeface="+mn-lt"/>
              </a:rPr>
              <a:t>Dreams</a:t>
            </a:r>
          </a:p>
        </p:txBody>
      </p:sp>
      <p:sp>
        <p:nvSpPr>
          <p:cNvPr id="13" name="Text Box 12"/>
          <p:cNvSpPr txBox="1"/>
          <p:nvPr/>
        </p:nvSpPr>
        <p:spPr>
          <a:xfrm>
            <a:off x="4279265" y="1040765"/>
            <a:ext cx="3394075" cy="368300"/>
          </a:xfrm>
          <a:prstGeom prst="rect">
            <a:avLst/>
          </a:prstGeom>
          <a:noFill/>
        </p:spPr>
        <p:txBody>
          <a:bodyPr wrap="square" rtlCol="0">
            <a:spAutoFit/>
          </a:bodyPr>
          <a:lstStyle/>
          <a:p>
            <a:pPr algn="ctr"/>
            <a:r>
              <a:rPr lang="en-PH" altLang="en-US" b="1" dirty="0">
                <a:solidFill>
                  <a:schemeClr val="tx1"/>
                </a:solidFill>
                <a:effectLst>
                  <a:outerShdw blurRad="38100" dist="25400" dir="5400000" algn="ctr" rotWithShape="0">
                    <a:srgbClr val="6E747A">
                      <a:alpha val="43000"/>
                    </a:srgbClr>
                  </a:outerShdw>
                </a:effectLst>
                <a:cs typeface="+mn-lt"/>
              </a:rPr>
              <a:t>Prime Ventures Builder</a:t>
            </a:r>
          </a:p>
        </p:txBody>
      </p:sp>
      <p:sp>
        <p:nvSpPr>
          <p:cNvPr id="18" name="Text Box 17"/>
          <p:cNvSpPr txBox="1"/>
          <p:nvPr/>
        </p:nvSpPr>
        <p:spPr>
          <a:xfrm>
            <a:off x="9670442" y="537210"/>
            <a:ext cx="1062300" cy="368300"/>
          </a:xfrm>
          <a:prstGeom prst="rect">
            <a:avLst/>
          </a:prstGeom>
          <a:noFill/>
        </p:spPr>
        <p:txBody>
          <a:bodyPr wrap="square" rtlCol="0">
            <a:spAutoFit/>
          </a:bodyPr>
          <a:lstStyle/>
          <a:p>
            <a:r>
              <a:rPr lang="en-PH" altLang="en-US" b="1" dirty="0">
                <a:solidFill>
                  <a:schemeClr val="tx1"/>
                </a:solidFill>
                <a:effectLst>
                  <a:outerShdw blurRad="38100" dist="25400" dir="5400000" algn="ctr" rotWithShape="0">
                    <a:srgbClr val="6E747A">
                      <a:alpha val="43000"/>
                    </a:srgbClr>
                  </a:outerShdw>
                </a:effectLst>
                <a:cs typeface="+mn-lt"/>
              </a:rPr>
              <a:t>Reality</a:t>
            </a:r>
          </a:p>
        </p:txBody>
      </p:sp>
      <p:sp>
        <p:nvSpPr>
          <p:cNvPr id="23" name="Text Box 22"/>
          <p:cNvSpPr txBox="1"/>
          <p:nvPr/>
        </p:nvSpPr>
        <p:spPr>
          <a:xfrm>
            <a:off x="5365956" y="4565971"/>
            <a:ext cx="1004789" cy="923330"/>
          </a:xfrm>
          <a:prstGeom prst="rect">
            <a:avLst/>
          </a:prstGeom>
          <a:noFill/>
        </p:spPr>
        <p:txBody>
          <a:bodyPr wrap="square" rtlCol="0">
            <a:spAutoFit/>
          </a:bodyPr>
          <a:lstStyle/>
          <a:p>
            <a:pPr algn="ctr"/>
            <a:r>
              <a:rPr lang="en-PH" altLang="en-US" b="1" dirty="0">
                <a:solidFill>
                  <a:schemeClr val="tx1"/>
                </a:solidFill>
                <a:effectLst>
                  <a:outerShdw blurRad="38100" dist="25400" dir="5400000" algn="ctr" rotWithShape="0">
                    <a:srgbClr val="6E747A">
                      <a:alpha val="43000"/>
                    </a:srgbClr>
                  </a:outerShdw>
                </a:effectLst>
                <a:cs typeface="+mn-lt"/>
              </a:rPr>
              <a:t>Power </a:t>
            </a:r>
          </a:p>
          <a:p>
            <a:pPr algn="ctr"/>
            <a:r>
              <a:rPr lang="en-PH" altLang="en-US" b="1" dirty="0">
                <a:solidFill>
                  <a:schemeClr val="tx1"/>
                </a:solidFill>
                <a:effectLst>
                  <a:outerShdw blurRad="38100" dist="25400" dir="5400000" algn="ctr" rotWithShape="0">
                    <a:srgbClr val="6E747A">
                      <a:alpha val="43000"/>
                    </a:srgbClr>
                  </a:outerShdw>
                </a:effectLst>
                <a:cs typeface="+mn-lt"/>
              </a:rPr>
              <a:t>of </a:t>
            </a:r>
          </a:p>
          <a:p>
            <a:pPr algn="ctr"/>
            <a:r>
              <a:rPr lang="en-PH" altLang="en-US" b="1" dirty="0">
                <a:solidFill>
                  <a:schemeClr val="tx1"/>
                </a:solidFill>
                <a:effectLst>
                  <a:outerShdw blurRad="38100" dist="25400" dir="5400000" algn="ctr" rotWithShape="0">
                    <a:srgbClr val="6E747A">
                      <a:alpha val="43000"/>
                    </a:srgbClr>
                  </a:outerShdw>
                </a:effectLst>
                <a:cs typeface="+mn-lt"/>
              </a:rPr>
              <a:t>Unity</a:t>
            </a:r>
          </a:p>
        </p:txBody>
      </p:sp>
      <p:pic>
        <p:nvPicPr>
          <p:cNvPr id="6" name="Content Placeholder 2"/>
          <p:cNvPicPr>
            <a:picLocks noGrp="1" noChangeAspect="1"/>
          </p:cNvPicPr>
          <p:nvPr>
            <p:ph sz="half" idx="2"/>
          </p:nvPr>
        </p:nvPicPr>
        <p:blipFill>
          <a:blip r:embed="rId8"/>
          <a:stretch>
            <a:fillRect/>
          </a:stretch>
        </p:blipFill>
        <p:spPr>
          <a:xfrm>
            <a:off x="478790" y="1421130"/>
            <a:ext cx="3517900" cy="1758950"/>
          </a:xfrm>
          <a:prstGeom prst="rect">
            <a:avLst/>
          </a:prstGeom>
          <a:noFill/>
          <a:ln w="9525">
            <a:noFill/>
          </a:ln>
        </p:spPr>
      </p:pic>
      <p:sp>
        <p:nvSpPr>
          <p:cNvPr id="2" name="Text Box 1"/>
          <p:cNvSpPr txBox="1"/>
          <p:nvPr/>
        </p:nvSpPr>
        <p:spPr>
          <a:xfrm>
            <a:off x="4218302" y="277368"/>
            <a:ext cx="3300095" cy="460375"/>
          </a:xfrm>
          <a:prstGeom prst="rect">
            <a:avLst/>
          </a:prstGeom>
          <a:noFill/>
        </p:spPr>
        <p:txBody>
          <a:bodyPr wrap="square" rtlCol="0">
            <a:spAutoFit/>
          </a:bodyPr>
          <a:lstStyle/>
          <a:p>
            <a:pPr algn="ctr"/>
            <a:r>
              <a:rPr lang="en-PH" altLang="en-US" sz="2400" b="1" dirty="0">
                <a:solidFill>
                  <a:schemeClr val="tx1"/>
                </a:solidFill>
                <a:cs typeface="+mn-lt"/>
              </a:rPr>
              <a:t>OUR STRATEGY</a:t>
            </a:r>
          </a:p>
        </p:txBody>
      </p:sp>
      <p:sp>
        <p:nvSpPr>
          <p:cNvPr id="4" name="Arrow: Right 3"/>
          <p:cNvSpPr/>
          <p:nvPr/>
        </p:nvSpPr>
        <p:spPr bwMode="auto">
          <a:xfrm>
            <a:off x="3187843" y="4690110"/>
            <a:ext cx="949674" cy="591947"/>
          </a:xfrm>
          <a:prstGeom prst="rightArrow">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PH" sz="1800" b="0" i="0" u="none" strike="noStrike" cap="none" normalizeH="0" baseline="0">
              <a:ln>
                <a:noFill/>
              </a:ln>
              <a:solidFill>
                <a:schemeClr val="tx1"/>
              </a:solidFill>
              <a:effectLst/>
              <a:ea typeface="SimSun" panose="02010600030101010101" pitchFamily="2" charset="-122"/>
              <a:cs typeface="+mn-lt"/>
            </a:endParaRPr>
          </a:p>
        </p:txBody>
      </p:sp>
      <p:sp>
        <p:nvSpPr>
          <p:cNvPr id="8" name="Arrow: Right 7"/>
          <p:cNvSpPr/>
          <p:nvPr/>
        </p:nvSpPr>
        <p:spPr bwMode="auto">
          <a:xfrm rot="5400000">
            <a:off x="1466929" y="3505745"/>
            <a:ext cx="949674" cy="591947"/>
          </a:xfrm>
          <a:prstGeom prst="rightArrow">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PH" sz="1800" b="0" i="0" u="none" strike="noStrike" cap="none" normalizeH="0" baseline="0">
              <a:ln>
                <a:noFill/>
              </a:ln>
              <a:solidFill>
                <a:schemeClr val="tx1"/>
              </a:solidFill>
              <a:effectLst/>
              <a:ea typeface="SimSun" panose="02010600030101010101" pitchFamily="2" charset="-122"/>
              <a:cs typeface="+mn-lt"/>
            </a:endParaRPr>
          </a:p>
        </p:txBody>
      </p:sp>
      <p:sp>
        <p:nvSpPr>
          <p:cNvPr id="14" name="Arrow: Right 13"/>
          <p:cNvSpPr/>
          <p:nvPr/>
        </p:nvSpPr>
        <p:spPr bwMode="auto">
          <a:xfrm rot="5400000">
            <a:off x="5519101" y="3419959"/>
            <a:ext cx="698500" cy="456565"/>
          </a:xfrm>
          <a:prstGeom prst="rightArrow">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PH" sz="1800" b="0" i="0" u="none" strike="noStrike" cap="none" normalizeH="0" baseline="0" dirty="0">
              <a:ln>
                <a:noFill/>
              </a:ln>
              <a:solidFill>
                <a:schemeClr val="tx1"/>
              </a:solidFill>
              <a:effectLst/>
              <a:ea typeface="SimSun" panose="02010600030101010101" pitchFamily="2" charset="-122"/>
              <a:cs typeface="+mn-lt"/>
            </a:endParaRPr>
          </a:p>
        </p:txBody>
      </p:sp>
      <p:sp>
        <p:nvSpPr>
          <p:cNvPr id="16" name="Arrow: Right 15"/>
          <p:cNvSpPr/>
          <p:nvPr/>
        </p:nvSpPr>
        <p:spPr bwMode="auto">
          <a:xfrm>
            <a:off x="7673540" y="4690109"/>
            <a:ext cx="949674" cy="591947"/>
          </a:xfrm>
          <a:prstGeom prst="rightArrow">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PH" sz="1800" b="0" i="0" u="none" strike="noStrike" cap="none" normalizeH="0" baseline="0">
              <a:ln>
                <a:noFill/>
              </a:ln>
              <a:solidFill>
                <a:schemeClr val="tx1"/>
              </a:solidFill>
              <a:effectLst/>
              <a:ea typeface="SimSun" panose="02010600030101010101" pitchFamily="2" charset="-122"/>
              <a:cs typeface="+mn-lt"/>
            </a:endParaRPr>
          </a:p>
        </p:txBody>
      </p:sp>
      <p:sp>
        <p:nvSpPr>
          <p:cNvPr id="19" name="Arrow: Right 18"/>
          <p:cNvSpPr/>
          <p:nvPr/>
        </p:nvSpPr>
        <p:spPr bwMode="auto">
          <a:xfrm>
            <a:off x="7582996" y="2011299"/>
            <a:ext cx="949674" cy="591947"/>
          </a:xfrm>
          <a:prstGeom prst="rightArrow">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PH" sz="1800" b="0" i="0" u="none" strike="noStrike" cap="none" normalizeH="0" baseline="0">
              <a:ln>
                <a:noFill/>
              </a:ln>
              <a:solidFill>
                <a:schemeClr val="tx1"/>
              </a:solidFill>
              <a:effectLst/>
              <a:ea typeface="SimSun" panose="02010600030101010101" pitchFamily="2" charset="-122"/>
              <a:cs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0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p:bldP spid="10" grpId="1"/>
      <p:bldP spid="12" grpId="0"/>
      <p:bldP spid="12" grpId="1"/>
      <p:bldP spid="13" grpId="0"/>
      <p:bldP spid="13" grpId="1"/>
      <p:bldP spid="18" grpId="0"/>
      <p:bldP spid="23" grpId="0"/>
      <p:bldP spid="23" grpId="1"/>
      <p:bldP spid="2" grpId="0"/>
      <p:bldP spid="2" grpId="1"/>
      <p:bldP spid="4" grpId="0" animBg="1"/>
      <p:bldP spid="8" grpId="0" animBg="1"/>
      <p:bldP spid="14" grpId="0" animBg="1"/>
      <p:bldP spid="16"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6780936" y="-1108749"/>
            <a:ext cx="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744419" y="435218"/>
            <a:ext cx="6973671" cy="521970"/>
          </a:xfrm>
          <a:prstGeom prst="rect">
            <a:avLst/>
          </a:prstGeom>
          <a:noFill/>
        </p:spPr>
        <p:txBody>
          <a:bodyPr wrap="square">
            <a:spAutoFit/>
          </a:bodyPr>
          <a:lstStyle/>
          <a:p>
            <a:pPr algn="just"/>
            <a:r>
              <a:rPr lang="en-US" sz="2800" b="1" dirty="0">
                <a:solidFill>
                  <a:schemeClr val="tx1"/>
                </a:solidFill>
                <a:cs typeface="+mn-lt"/>
              </a:rPr>
              <a:t>HOUSE AND LOT LAY-AWAY PROGRAM</a:t>
            </a:r>
          </a:p>
        </p:txBody>
      </p:sp>
      <p:sp>
        <p:nvSpPr>
          <p:cNvPr id="10" name="Subtitle 9"/>
          <p:cNvSpPr>
            <a:spLocks noGrp="1"/>
          </p:cNvSpPr>
          <p:nvPr>
            <p:ph type="subTitle" idx="4294967295"/>
          </p:nvPr>
        </p:nvSpPr>
        <p:spPr>
          <a:xfrm>
            <a:off x="997276" y="1378878"/>
            <a:ext cx="9862674" cy="1120187"/>
          </a:xfrm>
        </p:spPr>
        <p:txBody>
          <a:bodyPr>
            <a:normAutofit/>
          </a:bodyPr>
          <a:lstStyle/>
          <a:p>
            <a:pPr marL="0" indent="0">
              <a:buNone/>
            </a:pPr>
            <a:r>
              <a:rPr lang="en-US" sz="1400" dirty="0">
                <a:cs typeface="+mn-lt"/>
              </a:rPr>
              <a:t>The Philippines is facing an alarming increase in the number of people who do not own their own homes, resulting in a rise in homelessness as indicated by the latest PSA survey. In response to this urgent social issue, our company has developed a system to assist our members in acquiring their own properties, such as houses and lots, and securing their income through our mass-based marketing platform.</a:t>
            </a:r>
          </a:p>
          <a:p>
            <a:pPr marL="0" indent="0">
              <a:buNone/>
            </a:pPr>
            <a:endParaRPr lang="en-US" sz="1400" dirty="0">
              <a:cs typeface="+mn-lt"/>
            </a:endParaRPr>
          </a:p>
          <a:p>
            <a:pPr marL="0" indent="0" algn="ctr">
              <a:buNone/>
            </a:pPr>
            <a:endParaRPr lang="en-US" sz="1400" dirty="0">
              <a:cs typeface="+mn-lt"/>
            </a:endParaRPr>
          </a:p>
        </p:txBody>
      </p:sp>
      <p:pic>
        <p:nvPicPr>
          <p:cNvPr id="1026" name="Picture 2" descr="Figure 3 APIS 20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7276" y="2636669"/>
            <a:ext cx="4931337" cy="3551498"/>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p:nvPr>
            <p:custDataLst>
              <p:tags r:id="rId1"/>
            </p:custDataLst>
          </p:nvPr>
        </p:nvSpPr>
        <p:spPr>
          <a:xfrm>
            <a:off x="6096000" y="5150989"/>
            <a:ext cx="3303362" cy="949911"/>
          </a:xfrm>
          <a:prstGeom prst="rect">
            <a:avLst/>
          </a:prstGeom>
        </p:spPr>
        <p:txBody>
          <a:bodyPr vert="horz" lIns="91440" tIns="45720" rIns="91440" bIns="45720" rtlCol="0" anchor="ctr">
            <a:normAutofit fontScale="4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tx1"/>
                </a:solidFill>
                <a:latin typeface="+mn-lt"/>
                <a:ea typeface="Adobe Song Std L" panose="02020300000000000000" pitchFamily="18" charset="-128"/>
                <a:cs typeface="+mn-lt"/>
              </a:rPr>
              <a:t>59.8% - Owner House and Lot</a:t>
            </a:r>
          </a:p>
          <a:p>
            <a:endParaRPr lang="en-US" sz="2400" dirty="0">
              <a:solidFill>
                <a:schemeClr val="tx1"/>
              </a:solidFill>
              <a:latin typeface="+mn-lt"/>
              <a:ea typeface="Adobe Song Std L" panose="02020300000000000000" pitchFamily="18" charset="-128"/>
              <a:cs typeface="+mn-lt"/>
            </a:endParaRPr>
          </a:p>
          <a:p>
            <a:r>
              <a:rPr lang="en-US" sz="2400" dirty="0">
                <a:solidFill>
                  <a:schemeClr val="tx1"/>
                </a:solidFill>
                <a:latin typeface="+mn-lt"/>
                <a:ea typeface="Adobe Song Std L" panose="02020300000000000000" pitchFamily="18" charset="-128"/>
                <a:cs typeface="+mn-lt"/>
              </a:rPr>
              <a:t>40.2% - Have no House and Lot</a:t>
            </a:r>
          </a:p>
          <a:p>
            <a:endParaRPr lang="en-US" sz="2400" dirty="0">
              <a:solidFill>
                <a:schemeClr val="tx1"/>
              </a:solidFill>
              <a:latin typeface="+mn-lt"/>
              <a:ea typeface="Adobe Song Std L" panose="02020300000000000000" pitchFamily="18" charset="-128"/>
              <a:cs typeface="+mn-lt"/>
            </a:endParaRPr>
          </a:p>
          <a:p>
            <a:r>
              <a:rPr lang="en-US" sz="2400" dirty="0">
                <a:solidFill>
                  <a:schemeClr val="tx1"/>
                </a:solidFill>
                <a:latin typeface="+mn-lt"/>
                <a:ea typeface="Adobe Song Std L" panose="02020300000000000000" pitchFamily="18" charset="-128"/>
                <a:cs typeface="+mn-lt"/>
              </a:rPr>
              <a:t>Note: Other survey says : </a:t>
            </a:r>
          </a:p>
          <a:p>
            <a:endParaRPr lang="en-US" sz="2400" dirty="0">
              <a:solidFill>
                <a:schemeClr val="tx1"/>
              </a:solidFill>
              <a:latin typeface="+mn-lt"/>
              <a:ea typeface="Adobe Song Std L" panose="02020300000000000000" pitchFamily="18" charset="-128"/>
              <a:cs typeface="+mn-lt"/>
            </a:endParaRPr>
          </a:p>
          <a:p>
            <a:r>
              <a:rPr lang="en-US" sz="2400" dirty="0">
                <a:solidFill>
                  <a:schemeClr val="tx1"/>
                </a:solidFill>
                <a:latin typeface="+mn-lt"/>
                <a:ea typeface="Adobe Song Std L" panose="02020300000000000000" pitchFamily="18" charset="-128"/>
                <a:cs typeface="+mn-lt"/>
              </a:rPr>
              <a:t>4% - Homeless (cant afford)  </a:t>
            </a:r>
          </a:p>
        </p:txBody>
      </p:sp>
      <p:sp>
        <p:nvSpPr>
          <p:cNvPr id="2" name="Subtitle 9">
            <a:extLst>
              <a:ext uri="{FF2B5EF4-FFF2-40B4-BE49-F238E27FC236}">
                <a16:creationId xmlns:a16="http://schemas.microsoft.com/office/drawing/2014/main" id="{0191C4A1-93F4-F84B-9166-77FFC074EB5E}"/>
              </a:ext>
            </a:extLst>
          </p:cNvPr>
          <p:cNvSpPr txBox="1">
            <a:spLocks/>
          </p:cNvSpPr>
          <p:nvPr/>
        </p:nvSpPr>
        <p:spPr>
          <a:xfrm>
            <a:off x="6096000" y="2352584"/>
            <a:ext cx="5697586" cy="2645544"/>
          </a:xfrm>
          <a:prstGeom prst="rect">
            <a:avLst/>
          </a:prstGeom>
          <a:noFill/>
          <a:ln w="9525">
            <a:noFill/>
          </a:ln>
        </p:spPr>
        <p:txBody>
          <a:bodyPr>
            <a:normAutofit fontScale="92500"/>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14400">
              <a:buFontTx/>
              <a:buNone/>
            </a:pPr>
            <a:endParaRPr lang="en-US" sz="1400" dirty="0">
              <a:cs typeface="+mn-lt"/>
            </a:endParaRPr>
          </a:p>
          <a:p>
            <a:pPr marL="0" indent="0" defTabSz="914400">
              <a:buFontTx/>
              <a:buNone/>
            </a:pPr>
            <a:r>
              <a:rPr lang="en-US" sz="1400" dirty="0">
                <a:cs typeface="+mn-lt"/>
              </a:rPr>
              <a:t>We believe that access to affordable housing is a fundamental human right, and our system is designed to help our members achieve this goal. Through our platform, we offer a range of resources and support to help our members navigate the complex process of acquiring property, including financial planning, legal guidance, and access to affordable financing options.</a:t>
            </a:r>
          </a:p>
          <a:p>
            <a:pPr marL="0" indent="0" defTabSz="914400">
              <a:buFontTx/>
              <a:buNone/>
            </a:pPr>
            <a:endParaRPr lang="en-US" sz="1400" dirty="0">
              <a:cs typeface="+mn-lt"/>
            </a:endParaRPr>
          </a:p>
          <a:p>
            <a:pPr marL="0" indent="0" defTabSz="914400">
              <a:buFontTx/>
              <a:buNone/>
            </a:pPr>
            <a:r>
              <a:rPr lang="en-US" sz="1400" dirty="0">
                <a:cs typeface="+mn-lt"/>
              </a:rPr>
              <a:t>We are committed to promoting equitable and sustainable development that benefits all members of society. By empowering our members to achieve greater financial security and stability, we believe we can contribute to the creation of a more just and prosperous society for all.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dissolve">
                                      <p:cBhvr>
                                        <p:cTn id="11" dur="500"/>
                                        <p:tgtEl>
                                          <p:spTgt spid="10">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nodeType="clickEffect">
                                  <p:stCondLst>
                                    <p:cond delay="0"/>
                                  </p:stCondLst>
                                  <p:childTnLst>
                                    <p:set>
                                      <p:cBhvr>
                                        <p:cTn id="15" dur="1" fill="hold">
                                          <p:stCondLst>
                                            <p:cond delay="0"/>
                                          </p:stCondLst>
                                        </p:cTn>
                                        <p:tgtEl>
                                          <p:spTgt spid="1026"/>
                                        </p:tgtEl>
                                        <p:attrNameLst>
                                          <p:attrName>style.visibility</p:attrName>
                                        </p:attrNameLst>
                                      </p:cBhvr>
                                      <p:to>
                                        <p:strVal val="visible"/>
                                      </p:to>
                                    </p:set>
                                    <p:anim calcmode="lin" valueType="num">
                                      <p:cBhvr additive="base">
                                        <p:cTn id="16" dur="500"/>
                                        <p:tgtEl>
                                          <p:spTgt spid="1026"/>
                                        </p:tgtEl>
                                        <p:attrNameLst>
                                          <p:attrName>ppt_y</p:attrName>
                                        </p:attrNameLst>
                                      </p:cBhvr>
                                      <p:tavLst>
                                        <p:tav tm="0">
                                          <p:val>
                                            <p:strVal val="#ppt_y+#ppt_h*1.125000"/>
                                          </p:val>
                                        </p:tav>
                                        <p:tav tm="100000">
                                          <p:val>
                                            <p:strVal val="#ppt_y"/>
                                          </p:val>
                                        </p:tav>
                                      </p:tavLst>
                                    </p:anim>
                                    <p:animEffect transition="in" filter="wipe(up)">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2">
                                            <p:txEl>
                                              <p:pRg st="1" end="1"/>
                                            </p:txEl>
                                          </p:spTgt>
                                        </p:tgtEl>
                                        <p:attrNameLst>
                                          <p:attrName>style.visibility</p:attrName>
                                        </p:attrNameLst>
                                      </p:cBhvr>
                                      <p:to>
                                        <p:strVal val="visible"/>
                                      </p:to>
                                    </p:set>
                                    <p:animEffect transition="in" filter="dissolve">
                                      <p:cBhvr>
                                        <p:cTn id="26" dur="500"/>
                                        <p:tgtEl>
                                          <p:spTgt spid="2">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animEffect transition="in" filter="dissolve">
                                      <p:cBhvr>
                                        <p:cTn id="31"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0" grpId="0" build="p"/>
      <p:bldP spid="10" grpId="1" build="p"/>
      <p:bldP spid="11" grpId="0"/>
      <p:bldP spid="11" grpId="1"/>
      <p:bldP spid="2" grpId="0" build="p"/>
      <p:bldP spid="2" grpI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509010" y="671830"/>
            <a:ext cx="5172075" cy="521970"/>
          </a:xfrm>
          <a:prstGeom prst="rect">
            <a:avLst/>
          </a:prstGeom>
          <a:noFill/>
        </p:spPr>
        <p:txBody>
          <a:bodyPr wrap="square">
            <a:spAutoFit/>
          </a:bodyPr>
          <a:lstStyle/>
          <a:p>
            <a:pPr algn="ctr"/>
            <a:r>
              <a:rPr lang="en-PH" altLang="en-US" sz="2800" b="1" dirty="0">
                <a:solidFill>
                  <a:schemeClr val="tx1"/>
                </a:solidFill>
                <a:cs typeface="+mn-lt"/>
              </a:rPr>
              <a:t>How To Acquire Property</a:t>
            </a:r>
          </a:p>
        </p:txBody>
      </p:sp>
      <p:graphicFrame>
        <p:nvGraphicFramePr>
          <p:cNvPr id="5" name="Table 4"/>
          <p:cNvGraphicFramePr/>
          <p:nvPr>
            <p:extLst>
              <p:ext uri="{D42A27DB-BD31-4B8C-83A1-F6EECF244321}">
                <p14:modId xmlns:p14="http://schemas.microsoft.com/office/powerpoint/2010/main" val="444209167"/>
              </p:ext>
            </p:extLst>
          </p:nvPr>
        </p:nvGraphicFramePr>
        <p:xfrm>
          <a:off x="1828165" y="1379220"/>
          <a:ext cx="8533130" cy="4291330"/>
        </p:xfrm>
        <a:graphic>
          <a:graphicData uri="http://schemas.openxmlformats.org/drawingml/2006/table">
            <a:tbl>
              <a:tblPr firstRow="1" bandRow="1">
                <a:tableStyleId>{5C22544A-7EE6-4342-B048-85BDC9FD1C3A}</a:tableStyleId>
              </a:tblPr>
              <a:tblGrid>
                <a:gridCol w="4266565">
                  <a:extLst>
                    <a:ext uri="{9D8B030D-6E8A-4147-A177-3AD203B41FA5}">
                      <a16:colId xmlns:a16="http://schemas.microsoft.com/office/drawing/2014/main" val="20000"/>
                    </a:ext>
                  </a:extLst>
                </a:gridCol>
                <a:gridCol w="4266565">
                  <a:extLst>
                    <a:ext uri="{9D8B030D-6E8A-4147-A177-3AD203B41FA5}">
                      <a16:colId xmlns:a16="http://schemas.microsoft.com/office/drawing/2014/main" val="20001"/>
                    </a:ext>
                  </a:extLst>
                </a:gridCol>
              </a:tblGrid>
              <a:tr h="4291330">
                <a:tc>
                  <a:txBody>
                    <a:bodyPr/>
                    <a:lstStyle/>
                    <a:p>
                      <a:pPr algn="ctr">
                        <a:buNone/>
                      </a:pPr>
                      <a:endParaRPr lang="en-PH" altLang="en-US" sz="2400" b="1" dirty="0">
                        <a:solidFill>
                          <a:schemeClr val="tx1"/>
                        </a:solidFill>
                        <a:cs typeface="+mn-lt"/>
                      </a:endParaRPr>
                    </a:p>
                    <a:p>
                      <a:pPr algn="ctr">
                        <a:buNone/>
                      </a:pPr>
                      <a:r>
                        <a:rPr lang="en-PH" altLang="en-US" sz="2000" b="1" dirty="0">
                          <a:solidFill>
                            <a:schemeClr val="tx1"/>
                          </a:solidFill>
                          <a:cs typeface="+mn-lt"/>
                        </a:rPr>
                        <a:t>Traditional Way</a:t>
                      </a:r>
                    </a:p>
                    <a:p>
                      <a:pPr algn="ctr">
                        <a:buNone/>
                      </a:pPr>
                      <a:endParaRPr lang="en-PH" altLang="en-US" dirty="0">
                        <a:solidFill>
                          <a:schemeClr val="tx1"/>
                        </a:solidFill>
                        <a:cs typeface="+mn-lt"/>
                      </a:endParaRPr>
                    </a:p>
                    <a:p>
                      <a:pPr marL="285750" indent="-285750" algn="l">
                        <a:buFont typeface="Arial" panose="020B0604020202020204" pitchFamily="34" charset="0"/>
                        <a:buChar char="•"/>
                      </a:pPr>
                      <a:r>
                        <a:rPr lang="en-PH" altLang="en-US" b="0" dirty="0">
                          <a:solidFill>
                            <a:schemeClr val="tx1"/>
                          </a:solidFill>
                          <a:cs typeface="+mn-lt"/>
                        </a:rPr>
                        <a:t>Reservation Fee : PHP 30,000</a:t>
                      </a:r>
                    </a:p>
                    <a:p>
                      <a:pPr marL="285750" indent="-285750" algn="l">
                        <a:buFont typeface="Arial" panose="020B0604020202020204" pitchFamily="34" charset="0"/>
                        <a:buChar char="•"/>
                      </a:pPr>
                      <a:r>
                        <a:rPr lang="en-PH" altLang="en-US" b="0" dirty="0">
                          <a:solidFill>
                            <a:schemeClr val="tx1"/>
                          </a:solidFill>
                          <a:cs typeface="+mn-lt"/>
                        </a:rPr>
                        <a:t>Total Area : 150 square meter</a:t>
                      </a:r>
                    </a:p>
                    <a:p>
                      <a:pPr marL="285750" indent="-285750" algn="l">
                        <a:buFont typeface="Arial" panose="020B0604020202020204" pitchFamily="34" charset="0"/>
                        <a:buChar char="•"/>
                      </a:pPr>
                      <a:r>
                        <a:rPr lang="en-PH" altLang="en-US" b="0" dirty="0">
                          <a:solidFill>
                            <a:schemeClr val="tx1"/>
                          </a:solidFill>
                          <a:cs typeface="+mn-lt"/>
                        </a:rPr>
                        <a:t>Price per square meter : Php5,500.00</a:t>
                      </a:r>
                    </a:p>
                    <a:p>
                      <a:pPr marL="285750" indent="-285750" algn="l">
                        <a:buFont typeface="Arial" panose="020B0604020202020204" pitchFamily="34" charset="0"/>
                        <a:buChar char="•"/>
                      </a:pPr>
                      <a:r>
                        <a:rPr lang="en-PH" altLang="en-US" b="0" dirty="0">
                          <a:solidFill>
                            <a:schemeClr val="tx1"/>
                          </a:solidFill>
                          <a:cs typeface="+mn-lt"/>
                        </a:rPr>
                        <a:t>Total Lot Price : Php825,000.00</a:t>
                      </a:r>
                    </a:p>
                    <a:p>
                      <a:pPr marL="285750" indent="-285750" algn="l">
                        <a:buFont typeface="Arial" panose="020B0604020202020204" pitchFamily="34" charset="0"/>
                        <a:buChar char="•"/>
                      </a:pPr>
                      <a:r>
                        <a:rPr lang="en-PH" altLang="en-US" b="0" dirty="0">
                          <a:solidFill>
                            <a:schemeClr val="tx1"/>
                          </a:solidFill>
                          <a:cs typeface="+mn-lt"/>
                        </a:rPr>
                        <a:t>Interest : 1%</a:t>
                      </a:r>
                    </a:p>
                    <a:p>
                      <a:pPr marL="285750" indent="-285750" algn="l">
                        <a:buFont typeface="Arial" panose="020B0604020202020204" pitchFamily="34" charset="0"/>
                        <a:buChar char="•"/>
                      </a:pPr>
                      <a:r>
                        <a:rPr lang="en-PH" altLang="en-US" b="0" dirty="0">
                          <a:solidFill>
                            <a:schemeClr val="tx1"/>
                          </a:solidFill>
                          <a:cs typeface="+mn-lt"/>
                        </a:rPr>
                        <a:t>Timeframe : 10 Years to Pay</a:t>
                      </a:r>
                    </a:p>
                    <a:p>
                      <a:pPr marL="285750" indent="-285750" algn="l">
                        <a:buFont typeface="Arial" panose="020B0604020202020204" pitchFamily="34" charset="0"/>
                        <a:buChar char="•"/>
                      </a:pPr>
                      <a:r>
                        <a:rPr lang="en-PH" altLang="en-US" b="0" dirty="0">
                          <a:solidFill>
                            <a:schemeClr val="tx1"/>
                          </a:solidFill>
                          <a:cs typeface="+mn-lt"/>
                        </a:rPr>
                        <a:t>Annual : Php82,500.00</a:t>
                      </a:r>
                    </a:p>
                    <a:p>
                      <a:pPr marL="285750" indent="-285750" algn="l">
                        <a:buFont typeface="Arial" panose="020B0604020202020204" pitchFamily="34" charset="0"/>
                        <a:buChar char="•"/>
                      </a:pPr>
                      <a:r>
                        <a:rPr lang="en-PH" altLang="en-US" b="0" dirty="0">
                          <a:solidFill>
                            <a:schemeClr val="tx1"/>
                          </a:solidFill>
                          <a:cs typeface="+mn-lt"/>
                        </a:rPr>
                        <a:t>Quarterly : Php20,625.00</a:t>
                      </a:r>
                    </a:p>
                    <a:p>
                      <a:pPr marL="285750" indent="-285750" algn="l">
                        <a:buFont typeface="Arial" panose="020B0604020202020204" pitchFamily="34" charset="0"/>
                        <a:buChar char="•"/>
                      </a:pPr>
                      <a:r>
                        <a:rPr lang="en-PH" altLang="en-US" b="0" dirty="0">
                          <a:solidFill>
                            <a:schemeClr val="tx1"/>
                          </a:solidFill>
                          <a:cs typeface="+mn-lt"/>
                        </a:rPr>
                        <a:t>Monthly : Php6,875.00  </a:t>
                      </a:r>
                    </a:p>
                  </a:txBody>
                  <a:tcP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endParaRPr lang="en-PH" altLang="en-US" sz="2400" dirty="0">
                        <a:solidFill>
                          <a:schemeClr val="tx1"/>
                        </a:solidFill>
                        <a:cs typeface="+mn-lt"/>
                      </a:endParaRPr>
                    </a:p>
                    <a:p>
                      <a:pPr algn="ctr">
                        <a:buNone/>
                      </a:pPr>
                      <a:r>
                        <a:rPr lang="en-PH" altLang="en-US" sz="2000" dirty="0">
                          <a:solidFill>
                            <a:schemeClr val="tx1"/>
                          </a:solidFill>
                          <a:cs typeface="+mn-lt"/>
                        </a:rPr>
                        <a:t>Prime Ventures Builder</a:t>
                      </a:r>
                    </a:p>
                    <a:p>
                      <a:pPr algn="ctr">
                        <a:buNone/>
                      </a:pPr>
                      <a:endParaRPr lang="en-PH" altLang="en-US" dirty="0">
                        <a:solidFill>
                          <a:schemeClr val="tx1"/>
                        </a:solidFill>
                        <a:cs typeface="+mn-lt"/>
                      </a:endParaRPr>
                    </a:p>
                    <a:p>
                      <a:pPr marL="285750" indent="-285750" algn="l">
                        <a:buFont typeface="Arial" panose="020B0604020202020204" pitchFamily="34" charset="0"/>
                        <a:buChar char="•"/>
                      </a:pPr>
                      <a:r>
                        <a:rPr lang="en-PH" altLang="en-US" b="0" dirty="0">
                          <a:solidFill>
                            <a:schemeClr val="tx1"/>
                          </a:solidFill>
                          <a:cs typeface="+mn-lt"/>
                        </a:rPr>
                        <a:t>No Reservation Fee, Just avail of our packages.</a:t>
                      </a:r>
                    </a:p>
                    <a:p>
                      <a:pPr marL="285750" indent="-285750" algn="l">
                        <a:buFont typeface="Arial" panose="020B0604020202020204" pitchFamily="34" charset="0"/>
                        <a:buChar char="•"/>
                      </a:pPr>
                      <a:r>
                        <a:rPr lang="en-PH" altLang="en-US" b="0" dirty="0">
                          <a:solidFill>
                            <a:schemeClr val="tx1"/>
                          </a:solidFill>
                          <a:cs typeface="+mn-lt"/>
                        </a:rPr>
                        <a:t>We will teach you how to earn</a:t>
                      </a:r>
                    </a:p>
                    <a:p>
                      <a:pPr marL="285750" indent="-285750" algn="l">
                        <a:buFont typeface="Arial" panose="020B0604020202020204" pitchFamily="34" charset="0"/>
                        <a:buChar char="•"/>
                      </a:pPr>
                      <a:r>
                        <a:rPr lang="en-PH" altLang="en-US" b="0" dirty="0">
                          <a:solidFill>
                            <a:schemeClr val="tx1"/>
                          </a:solidFill>
                          <a:cs typeface="+mn-lt"/>
                        </a:rPr>
                        <a:t>Encourage you to save</a:t>
                      </a:r>
                    </a:p>
                    <a:p>
                      <a:pPr marL="285750" indent="-285750" algn="l">
                        <a:buFont typeface="Arial" panose="020B0604020202020204" pitchFamily="34" charset="0"/>
                        <a:buChar char="•"/>
                      </a:pPr>
                      <a:r>
                        <a:rPr lang="en-PH" altLang="en-US" b="0" dirty="0">
                          <a:solidFill>
                            <a:schemeClr val="tx1"/>
                          </a:solidFill>
                          <a:cs typeface="+mn-lt"/>
                        </a:rPr>
                        <a:t>Empower you how to invest in Real Estate</a:t>
                      </a:r>
                    </a:p>
                    <a:p>
                      <a:pPr marL="285750" indent="-285750" algn="l">
                        <a:buFont typeface="Arial" panose="020B0604020202020204" pitchFamily="34" charset="0"/>
                        <a:buChar char="•"/>
                      </a:pPr>
                      <a:r>
                        <a:rPr lang="en-PH" altLang="en-US" b="0" dirty="0">
                          <a:solidFill>
                            <a:schemeClr val="tx1"/>
                          </a:solidFill>
                          <a:cs typeface="+mn-lt"/>
                        </a:rPr>
                        <a:t>Timeframe : 10 years to pay</a:t>
                      </a:r>
                    </a:p>
                  </a:txBody>
                  <a:tcPr>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Content Placeholder 99"/>
          <p:cNvPicPr>
            <a:picLocks noGrp="1" noChangeAspect="1"/>
          </p:cNvPicPr>
          <p:nvPr>
            <p:ph sz="half" idx="1"/>
          </p:nvPr>
        </p:nvPicPr>
        <p:blipFill>
          <a:blip r:embed="rId2"/>
          <a:stretch>
            <a:fillRect/>
          </a:stretch>
        </p:blipFill>
        <p:spPr>
          <a:xfrm rot="16200000">
            <a:off x="4024630" y="2510790"/>
            <a:ext cx="3418840" cy="4559300"/>
          </a:xfrm>
          <a:prstGeom prst="rect">
            <a:avLst/>
          </a:prstGeom>
          <a:noFill/>
          <a:ln w="9525">
            <a:noFill/>
          </a:ln>
        </p:spPr>
      </p:pic>
      <p:pic>
        <p:nvPicPr>
          <p:cNvPr id="102" name="Picture 101"/>
          <p:cNvPicPr/>
          <p:nvPr/>
        </p:nvPicPr>
        <p:blipFill>
          <a:blip r:embed="rId3"/>
          <a:stretch>
            <a:fillRect/>
          </a:stretch>
        </p:blipFill>
        <p:spPr>
          <a:xfrm>
            <a:off x="189865" y="2679700"/>
            <a:ext cx="3035935" cy="3820160"/>
          </a:xfrm>
          <a:prstGeom prst="rect">
            <a:avLst/>
          </a:prstGeom>
          <a:noFill/>
          <a:ln w="9525">
            <a:noFill/>
          </a:ln>
        </p:spPr>
      </p:pic>
      <p:pic>
        <p:nvPicPr>
          <p:cNvPr id="103" name="Content Placeholder 102"/>
          <p:cNvPicPr>
            <a:picLocks noGrp="1"/>
          </p:cNvPicPr>
          <p:nvPr>
            <p:ph sz="half" idx="2"/>
          </p:nvPr>
        </p:nvPicPr>
        <p:blipFill>
          <a:blip r:embed="rId4"/>
          <a:stretch>
            <a:fillRect/>
          </a:stretch>
        </p:blipFill>
        <p:spPr>
          <a:xfrm>
            <a:off x="8175625" y="2679700"/>
            <a:ext cx="3707130" cy="3820160"/>
          </a:xfrm>
          <a:prstGeom prst="rect">
            <a:avLst/>
          </a:prstGeom>
          <a:noFill/>
          <a:ln w="9525">
            <a:noFill/>
          </a:ln>
        </p:spPr>
      </p:pic>
      <p:sp>
        <p:nvSpPr>
          <p:cNvPr id="9" name="TextBox 7"/>
          <p:cNvSpPr txBox="1"/>
          <p:nvPr/>
        </p:nvSpPr>
        <p:spPr>
          <a:xfrm>
            <a:off x="3908505" y="278198"/>
            <a:ext cx="5172075" cy="521970"/>
          </a:xfrm>
          <a:prstGeom prst="rect">
            <a:avLst/>
          </a:prstGeom>
          <a:noFill/>
        </p:spPr>
        <p:txBody>
          <a:bodyPr wrap="square">
            <a:spAutoFit/>
          </a:bodyPr>
          <a:lstStyle/>
          <a:p>
            <a:pPr algn="ctr"/>
            <a:r>
              <a:rPr lang="en-PH" altLang="en-US" sz="2800" b="1" dirty="0">
                <a:solidFill>
                  <a:schemeClr val="tx1"/>
                </a:solidFill>
                <a:cs typeface="+mn-lt"/>
              </a:rPr>
              <a:t>Proposed Project</a:t>
            </a:r>
          </a:p>
        </p:txBody>
      </p:sp>
      <p:sp>
        <p:nvSpPr>
          <p:cNvPr id="11" name="Text Box 10"/>
          <p:cNvSpPr txBox="1"/>
          <p:nvPr/>
        </p:nvSpPr>
        <p:spPr>
          <a:xfrm>
            <a:off x="3743405" y="877638"/>
            <a:ext cx="5613460" cy="369332"/>
          </a:xfrm>
          <a:prstGeom prst="rect">
            <a:avLst/>
          </a:prstGeom>
          <a:noFill/>
        </p:spPr>
        <p:txBody>
          <a:bodyPr wrap="none" rtlCol="0">
            <a:spAutoFit/>
            <a:scene3d>
              <a:camera prst="orthographicFront"/>
              <a:lightRig rig="threePt" dir="t"/>
            </a:scene3d>
          </a:bodyPr>
          <a:lstStyle/>
          <a:p>
            <a:r>
              <a:rPr lang="en-PH" altLang="en-US" b="1" dirty="0">
                <a:solidFill>
                  <a:schemeClr val="tx1"/>
                </a:solidFill>
                <a:effectLst>
                  <a:outerShdw blurRad="38100" dist="25400" dir="5400000" algn="ctr" rotWithShape="0">
                    <a:srgbClr val="6E747A">
                      <a:alpha val="43000"/>
                    </a:srgbClr>
                  </a:outerShdw>
                </a:effectLst>
                <a:cs typeface="+mn-lt"/>
              </a:rPr>
              <a:t>Location : </a:t>
            </a:r>
            <a:r>
              <a:rPr lang="en-PH" altLang="en-US" b="1" dirty="0" err="1">
                <a:solidFill>
                  <a:schemeClr val="tx1"/>
                </a:solidFill>
                <a:effectLst>
                  <a:outerShdw blurRad="38100" dist="25400" dir="5400000" algn="ctr" rotWithShape="0">
                    <a:srgbClr val="6E747A">
                      <a:alpha val="43000"/>
                    </a:srgbClr>
                  </a:outerShdw>
                </a:effectLst>
                <a:cs typeface="+mn-lt"/>
              </a:rPr>
              <a:t>Kengosan</a:t>
            </a:r>
            <a:r>
              <a:rPr lang="en-PH" altLang="en-US" b="1" dirty="0">
                <a:solidFill>
                  <a:schemeClr val="tx1"/>
                </a:solidFill>
                <a:effectLst>
                  <a:outerShdw blurRad="38100" dist="25400" dir="5400000" algn="ctr" rotWithShape="0">
                    <a:srgbClr val="6E747A">
                      <a:alpha val="43000"/>
                    </a:srgbClr>
                  </a:outerShdw>
                </a:effectLst>
                <a:cs typeface="+mn-lt"/>
              </a:rPr>
              <a:t>, Twin Peaks, Tuba, Benguet</a:t>
            </a:r>
          </a:p>
        </p:txBody>
      </p:sp>
      <p:sp>
        <p:nvSpPr>
          <p:cNvPr id="12" name="Text Box 11"/>
          <p:cNvSpPr txBox="1"/>
          <p:nvPr/>
        </p:nvSpPr>
        <p:spPr>
          <a:xfrm>
            <a:off x="3743405" y="1245938"/>
            <a:ext cx="4364143" cy="369332"/>
          </a:xfrm>
          <a:prstGeom prst="rect">
            <a:avLst/>
          </a:prstGeom>
          <a:noFill/>
        </p:spPr>
        <p:txBody>
          <a:bodyPr wrap="none" rtlCol="0">
            <a:spAutoFit/>
            <a:scene3d>
              <a:camera prst="orthographicFront"/>
              <a:lightRig rig="threePt" dir="t"/>
            </a:scene3d>
          </a:bodyPr>
          <a:lstStyle/>
          <a:p>
            <a:r>
              <a:rPr lang="en-PH" altLang="en-US" b="1" dirty="0">
                <a:solidFill>
                  <a:schemeClr val="tx1"/>
                </a:solidFill>
                <a:effectLst>
                  <a:outerShdw blurRad="38100" dist="25400" dir="5400000" algn="ctr" rotWithShape="0">
                    <a:srgbClr val="6E747A">
                      <a:alpha val="43000"/>
                    </a:srgbClr>
                  </a:outerShdw>
                </a:effectLst>
                <a:cs typeface="+mn-lt"/>
              </a:rPr>
              <a:t>Total Area : 234,587 square meter</a:t>
            </a:r>
          </a:p>
        </p:txBody>
      </p:sp>
      <p:sp>
        <p:nvSpPr>
          <p:cNvPr id="13" name="Text Box 12"/>
          <p:cNvSpPr txBox="1"/>
          <p:nvPr/>
        </p:nvSpPr>
        <p:spPr>
          <a:xfrm>
            <a:off x="3743405" y="1614238"/>
            <a:ext cx="2509213" cy="369332"/>
          </a:xfrm>
          <a:prstGeom prst="rect">
            <a:avLst/>
          </a:prstGeom>
          <a:noFill/>
        </p:spPr>
        <p:txBody>
          <a:bodyPr wrap="none" rtlCol="0">
            <a:spAutoFit/>
            <a:scene3d>
              <a:camera prst="orthographicFront"/>
              <a:lightRig rig="threePt" dir="t"/>
            </a:scene3d>
          </a:bodyPr>
          <a:lstStyle/>
          <a:p>
            <a:r>
              <a:rPr lang="en-PH" altLang="en-US" b="1" dirty="0">
                <a:solidFill>
                  <a:schemeClr val="tx1"/>
                </a:solidFill>
                <a:effectLst>
                  <a:outerShdw blurRad="38100" dist="25400" dir="5400000" algn="ctr" rotWithShape="0">
                    <a:srgbClr val="6E747A">
                      <a:alpha val="43000"/>
                    </a:srgbClr>
                  </a:outerShdw>
                </a:effectLst>
                <a:cs typeface="+mn-lt"/>
              </a:rPr>
              <a:t>Status : Clean Title</a:t>
            </a:r>
          </a:p>
        </p:txBody>
      </p:sp>
      <p:sp>
        <p:nvSpPr>
          <p:cNvPr id="14" name="Text Box 13"/>
          <p:cNvSpPr txBox="1"/>
          <p:nvPr/>
        </p:nvSpPr>
        <p:spPr>
          <a:xfrm>
            <a:off x="3743405" y="1976823"/>
            <a:ext cx="3815788" cy="369332"/>
          </a:xfrm>
          <a:prstGeom prst="rect">
            <a:avLst/>
          </a:prstGeom>
          <a:noFill/>
        </p:spPr>
        <p:txBody>
          <a:bodyPr wrap="none" rtlCol="0">
            <a:spAutoFit/>
            <a:scene3d>
              <a:camera prst="orthographicFront"/>
              <a:lightRig rig="threePt" dir="t"/>
            </a:scene3d>
          </a:bodyPr>
          <a:lstStyle/>
          <a:p>
            <a:r>
              <a:rPr lang="en-PH" altLang="en-US" b="1" dirty="0">
                <a:solidFill>
                  <a:schemeClr val="tx1"/>
                </a:solidFill>
                <a:effectLst>
                  <a:outerShdw blurRad="38100" dist="25400" dir="5400000" algn="ctr" rotWithShape="0">
                    <a:srgbClr val="6E747A">
                      <a:alpha val="43000"/>
                    </a:srgbClr>
                  </a:outerShdw>
                </a:effectLst>
                <a:cs typeface="+mn-lt"/>
              </a:rPr>
              <a:t>Projection : 10 years program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dissolv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dissolv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102"/>
                                        </p:tgtEl>
                                        <p:attrNameLst>
                                          <p:attrName>style.visibility</p:attrName>
                                        </p:attrNameLst>
                                      </p:cBhvr>
                                      <p:to>
                                        <p:strVal val="visible"/>
                                      </p:to>
                                    </p:set>
                                    <p:anim calcmode="lin" valueType="num">
                                      <p:cBhvr additive="base">
                                        <p:cTn id="31" dur="500"/>
                                        <p:tgtEl>
                                          <p:spTgt spid="102"/>
                                        </p:tgtEl>
                                        <p:attrNameLst>
                                          <p:attrName>ppt_y</p:attrName>
                                        </p:attrNameLst>
                                      </p:cBhvr>
                                      <p:tavLst>
                                        <p:tav tm="0">
                                          <p:val>
                                            <p:strVal val="#ppt_y+#ppt_h*1.125000"/>
                                          </p:val>
                                        </p:tav>
                                        <p:tav tm="100000">
                                          <p:val>
                                            <p:strVal val="#ppt_y"/>
                                          </p:val>
                                        </p:tav>
                                      </p:tavLst>
                                    </p:anim>
                                    <p:animEffect transition="in" filter="wipe(up)">
                                      <p:cBhvr>
                                        <p:cTn id="32" dur="500"/>
                                        <p:tgtEl>
                                          <p:spTgt spid="102"/>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100"/>
                                        </p:tgtEl>
                                        <p:attrNameLst>
                                          <p:attrName>style.visibility</p:attrName>
                                        </p:attrNameLst>
                                      </p:cBhvr>
                                      <p:to>
                                        <p:strVal val="visible"/>
                                      </p:to>
                                    </p:set>
                                    <p:anim calcmode="lin" valueType="num">
                                      <p:cBhvr additive="base">
                                        <p:cTn id="37" dur="500"/>
                                        <p:tgtEl>
                                          <p:spTgt spid="100"/>
                                        </p:tgtEl>
                                        <p:attrNameLst>
                                          <p:attrName>ppt_y</p:attrName>
                                        </p:attrNameLst>
                                      </p:cBhvr>
                                      <p:tavLst>
                                        <p:tav tm="0">
                                          <p:val>
                                            <p:strVal val="#ppt_y+#ppt_h*1.125000"/>
                                          </p:val>
                                        </p:tav>
                                        <p:tav tm="100000">
                                          <p:val>
                                            <p:strVal val="#ppt_y"/>
                                          </p:val>
                                        </p:tav>
                                      </p:tavLst>
                                    </p:anim>
                                    <p:animEffect transition="in" filter="wipe(up)">
                                      <p:cBhvr>
                                        <p:cTn id="38" dur="500"/>
                                        <p:tgtEl>
                                          <p:spTgt spid="100"/>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nodeType="clickEffect">
                                  <p:stCondLst>
                                    <p:cond delay="0"/>
                                  </p:stCondLst>
                                  <p:childTnLst>
                                    <p:set>
                                      <p:cBhvr>
                                        <p:cTn id="42" dur="1" fill="hold">
                                          <p:stCondLst>
                                            <p:cond delay="0"/>
                                          </p:stCondLst>
                                        </p:cTn>
                                        <p:tgtEl>
                                          <p:spTgt spid="103"/>
                                        </p:tgtEl>
                                        <p:attrNameLst>
                                          <p:attrName>style.visibility</p:attrName>
                                        </p:attrNameLst>
                                      </p:cBhvr>
                                      <p:to>
                                        <p:strVal val="visible"/>
                                      </p:to>
                                    </p:set>
                                    <p:anim calcmode="lin" valueType="num">
                                      <p:cBhvr additive="base">
                                        <p:cTn id="43" dur="500"/>
                                        <p:tgtEl>
                                          <p:spTgt spid="103"/>
                                        </p:tgtEl>
                                        <p:attrNameLst>
                                          <p:attrName>ppt_y</p:attrName>
                                        </p:attrNameLst>
                                      </p:cBhvr>
                                      <p:tavLst>
                                        <p:tav tm="0">
                                          <p:val>
                                            <p:strVal val="#ppt_y+#ppt_h*1.125000"/>
                                          </p:val>
                                        </p:tav>
                                        <p:tav tm="100000">
                                          <p:val>
                                            <p:strVal val="#ppt_y"/>
                                          </p:val>
                                        </p:tav>
                                      </p:tavLst>
                                    </p:anim>
                                    <p:animEffect transition="in" filter="wipe(up)">
                                      <p:cBhvr>
                                        <p:cTn id="44"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1" grpId="0"/>
      <p:bldP spid="11" grpId="1"/>
      <p:bldP spid="12" grpId="0"/>
      <p:bldP spid="12" grpId="1"/>
      <p:bldP spid="13" grpId="0"/>
      <p:bldP spid="13" grpId="1"/>
      <p:bldP spid="14" grpId="0"/>
      <p:bldP spid="14"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91321" y="472477"/>
            <a:ext cx="3209358" cy="647708"/>
          </a:xfrm>
        </p:spPr>
        <p:txBody>
          <a:bodyPr>
            <a:normAutofit/>
          </a:bodyPr>
          <a:lstStyle/>
          <a:p>
            <a:pPr marL="0" indent="0">
              <a:buNone/>
            </a:pPr>
            <a:r>
              <a:rPr lang="en-US" sz="3600" b="1" dirty="0">
                <a:cs typeface="+mn-lt"/>
              </a:rPr>
              <a:t>THANK YOU! </a:t>
            </a:r>
          </a:p>
        </p:txBody>
      </p:sp>
      <p:pic>
        <p:nvPicPr>
          <p:cNvPr id="2050" name="Picture 2" descr="Open pho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7981" y="1570008"/>
            <a:ext cx="4359846" cy="435849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Open pho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7827" y="1570008"/>
            <a:ext cx="4704255" cy="43584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 calcmode="lin" valueType="num">
                                      <p:cBhvr additive="base">
                                        <p:cTn id="12" dur="500"/>
                                        <p:tgtEl>
                                          <p:spTgt spid="2050"/>
                                        </p:tgtEl>
                                        <p:attrNameLst>
                                          <p:attrName>ppt_y</p:attrName>
                                        </p:attrNameLst>
                                      </p:cBhvr>
                                      <p:tavLst>
                                        <p:tav tm="0">
                                          <p:val>
                                            <p:strVal val="#ppt_y+#ppt_h*1.125000"/>
                                          </p:val>
                                        </p:tav>
                                        <p:tav tm="100000">
                                          <p:val>
                                            <p:strVal val="#ppt_y"/>
                                          </p:val>
                                        </p:tav>
                                      </p:tavLst>
                                    </p:anim>
                                    <p:animEffect transition="in" filter="wipe(up)">
                                      <p:cBhvr>
                                        <p:cTn id="13" dur="500"/>
                                        <p:tgtEl>
                                          <p:spTgt spid="2050"/>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2052"/>
                                        </p:tgtEl>
                                        <p:attrNameLst>
                                          <p:attrName>style.visibility</p:attrName>
                                        </p:attrNameLst>
                                      </p:cBhvr>
                                      <p:to>
                                        <p:strVal val="visible"/>
                                      </p:to>
                                    </p:set>
                                    <p:anim calcmode="lin" valueType="num">
                                      <p:cBhvr additive="base">
                                        <p:cTn id="18" dur="500"/>
                                        <p:tgtEl>
                                          <p:spTgt spid="2052"/>
                                        </p:tgtEl>
                                        <p:attrNameLst>
                                          <p:attrName>ppt_y</p:attrName>
                                        </p:attrNameLst>
                                      </p:cBhvr>
                                      <p:tavLst>
                                        <p:tav tm="0">
                                          <p:val>
                                            <p:strVal val="#ppt_y+#ppt_h*1.125000"/>
                                          </p:val>
                                        </p:tav>
                                        <p:tav tm="100000">
                                          <p:val>
                                            <p:strVal val="#ppt_y"/>
                                          </p:val>
                                        </p:tav>
                                      </p:tavLst>
                                    </p:anim>
                                    <p:animEffect transition="in" filter="wipe(up)">
                                      <p:cBhvr>
                                        <p:cTn id="19"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6650467" y="1198872"/>
            <a:ext cx="4693017" cy="3332308"/>
          </a:xfrm>
        </p:spPr>
      </p:pic>
      <p:sp>
        <p:nvSpPr>
          <p:cNvPr id="3" name="TextBox 2" descr="    ASSET BUILDERS CLUB&#10;"/>
          <p:cNvSpPr txBox="1"/>
          <p:nvPr/>
        </p:nvSpPr>
        <p:spPr>
          <a:xfrm>
            <a:off x="374015" y="280565"/>
            <a:ext cx="3734904" cy="461665"/>
          </a:xfrm>
          <a:prstGeom prst="rect">
            <a:avLst/>
          </a:prstGeom>
          <a:noFill/>
        </p:spPr>
        <p:txBody>
          <a:bodyPr wrap="square">
            <a:spAutoFit/>
          </a:bodyPr>
          <a:lstStyle/>
          <a:p>
            <a:r>
              <a:rPr lang="en-US" sz="2400" b="1" dirty="0">
                <a:solidFill>
                  <a:schemeClr val="tx1"/>
                </a:solidFill>
                <a:cs typeface="+mn-lt"/>
              </a:rPr>
              <a:t>ABOUT US</a:t>
            </a:r>
          </a:p>
        </p:txBody>
      </p:sp>
      <p:sp>
        <p:nvSpPr>
          <p:cNvPr id="6" name="Text Box 5"/>
          <p:cNvSpPr txBox="1"/>
          <p:nvPr/>
        </p:nvSpPr>
        <p:spPr>
          <a:xfrm>
            <a:off x="374015" y="926465"/>
            <a:ext cx="5991274" cy="1754326"/>
          </a:xfrm>
          <a:prstGeom prst="rect">
            <a:avLst/>
          </a:prstGeom>
          <a:noFill/>
        </p:spPr>
        <p:txBody>
          <a:bodyPr wrap="square" rtlCol="0">
            <a:spAutoFit/>
          </a:bodyPr>
          <a:lstStyle/>
          <a:p>
            <a:r>
              <a:rPr lang="en-PH" altLang="en-US" sz="1200" b="1" dirty="0">
                <a:solidFill>
                  <a:schemeClr val="tx1"/>
                </a:solidFill>
                <a:effectLst/>
                <a:cs typeface="+mn-lt"/>
                <a:sym typeface="+mn-ea"/>
              </a:rPr>
              <a:t>	</a:t>
            </a:r>
            <a:r>
              <a:rPr lang="en-US" sz="1200" b="1" dirty="0">
                <a:cs typeface="+mn-lt"/>
                <a:sym typeface="+mn-ea"/>
              </a:rPr>
              <a:t> Prime Ventures Builder is built upon the core values of transforming lives through effective marketing and financial strategies, as well as charitable initiatives. Our innovative system provides individuals with the tools they need to build successful businesses and assets. In addition to this, we offer Crypto-Fintech services including our Asset Store Application and Asset Payment Application, which have been developed in-house to offer our clients seamless access to cutting-edge financial technology. With a commitment to excellence, Prime Ventures Builder is dedicated to empowering individuals and revolutionizing the world of business.</a:t>
            </a:r>
            <a:endParaRPr lang="en-US" sz="1200" b="1" dirty="0">
              <a:solidFill>
                <a:schemeClr val="tx1"/>
              </a:solidFill>
              <a:effectLst/>
              <a:cs typeface="+mn-lt"/>
              <a:sym typeface="+mn-ea"/>
            </a:endParaRPr>
          </a:p>
        </p:txBody>
      </p:sp>
      <p:sp>
        <p:nvSpPr>
          <p:cNvPr id="7" name="Text Box 6"/>
          <p:cNvSpPr txBox="1"/>
          <p:nvPr/>
        </p:nvSpPr>
        <p:spPr>
          <a:xfrm>
            <a:off x="374015" y="2865026"/>
            <a:ext cx="6071173" cy="1938992"/>
          </a:xfrm>
          <a:prstGeom prst="rect">
            <a:avLst/>
          </a:prstGeom>
          <a:noFill/>
        </p:spPr>
        <p:txBody>
          <a:bodyPr wrap="square" rtlCol="0">
            <a:spAutoFit/>
          </a:bodyPr>
          <a:lstStyle/>
          <a:p>
            <a:r>
              <a:rPr lang="en-PH" altLang="en-US" sz="1200" b="1" dirty="0">
                <a:solidFill>
                  <a:schemeClr val="tx1"/>
                </a:solidFill>
                <a:effectLst/>
                <a:cs typeface="+mn-lt"/>
                <a:sym typeface="+mn-ea"/>
              </a:rPr>
              <a:t>	</a:t>
            </a:r>
            <a:r>
              <a:rPr lang="en-US" sz="1200" b="1" dirty="0">
                <a:cs typeface="+mn-lt"/>
                <a:sym typeface="+mn-ea"/>
              </a:rPr>
              <a:t>We understand that the business landscape is constantly evolving, and we are committed to staying ahead of the curve. To this end, we have made significant investments in upgrading our infrastructure and continually innovating to develop cutting-edge programs and technologies that meet the evolving needs of our customers, users, and distributors. Our unwavering dedication to staying at the forefront of the industry ensures that we remain competitive and well-positioned to provide our clients with the highest levels of service and support. With a focus on innovation and customer satisfaction, Prime Ventures Builder is poised to meet the challenges of today's market and shape the future of business.</a:t>
            </a:r>
            <a:endParaRPr lang="en-US" sz="1200" b="1" dirty="0">
              <a:solidFill>
                <a:schemeClr val="tx1"/>
              </a:solidFill>
              <a:effectLst/>
              <a:cs typeface="+mn-lt"/>
              <a:sym typeface="+mn-ea"/>
            </a:endParaRPr>
          </a:p>
        </p:txBody>
      </p:sp>
      <p:sp>
        <p:nvSpPr>
          <p:cNvPr id="9" name="Text Box 8"/>
          <p:cNvSpPr txBox="1"/>
          <p:nvPr/>
        </p:nvSpPr>
        <p:spPr>
          <a:xfrm>
            <a:off x="374015" y="4988253"/>
            <a:ext cx="11131445" cy="1200329"/>
          </a:xfrm>
          <a:prstGeom prst="rect">
            <a:avLst/>
          </a:prstGeom>
          <a:noFill/>
        </p:spPr>
        <p:txBody>
          <a:bodyPr wrap="square" rtlCol="0">
            <a:spAutoFit/>
          </a:bodyPr>
          <a:lstStyle/>
          <a:p>
            <a:r>
              <a:rPr lang="en-PH" altLang="en-US" sz="1200" b="1" dirty="0">
                <a:solidFill>
                  <a:schemeClr val="tx1"/>
                </a:solidFill>
                <a:effectLst/>
                <a:cs typeface="+mn-lt"/>
                <a:sym typeface="+mn-ea"/>
              </a:rPr>
              <a:t>	</a:t>
            </a:r>
            <a:r>
              <a:rPr lang="en-US" sz="1200" b="1" dirty="0">
                <a:cs typeface="+mn-lt"/>
                <a:sym typeface="+mn-ea"/>
              </a:rPr>
              <a:t> At the heart of our project is a deep commitment to community involvement and empowerment, both now and for future generations. As the financial landscape continues to evolve and traditional models are increasingly challenged, it is more important than ever to find new ways to come together and solve problems. We believe that radical acceptance and adaptation to financial innovation are essential in this process of financial recovery. Community-run projects that prioritize collaboration and innovation have a critical role to play in building a more equitable and sustainable future. By embracing new ways of thinking and working together, we can create a more resilient and inclusive financial system that serves the needs of all.</a:t>
            </a:r>
            <a:endParaRPr lang="en-US" sz="1200" b="1" dirty="0">
              <a:solidFill>
                <a:schemeClr val="tx1"/>
              </a:solidFill>
              <a:effectLst/>
              <a:cs typeface="+mn-lt"/>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6" grpId="1"/>
      <p:bldP spid="7" grpId="0"/>
      <p:bldP spid="7" grpId="1"/>
      <p:bldP spid="9" grpId="0"/>
      <p:bldP spid="9"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p:nvPr/>
        </p:nvSpPr>
        <p:spPr>
          <a:xfrm>
            <a:off x="555625" y="412115"/>
            <a:ext cx="4402455" cy="307777"/>
          </a:xfrm>
          <a:prstGeom prst="rect">
            <a:avLst/>
          </a:prstGeom>
          <a:noFill/>
        </p:spPr>
        <p:txBody>
          <a:bodyPr wrap="square" rtlCol="0">
            <a:spAutoFit/>
          </a:bodyPr>
          <a:lstStyle/>
          <a:p>
            <a:r>
              <a:rPr lang="en-PH" altLang="en-US" sz="1400" b="1" dirty="0">
                <a:solidFill>
                  <a:schemeClr val="tx1"/>
                </a:solidFill>
                <a:cs typeface="+mn-lt"/>
              </a:rPr>
              <a:t>OUR VISION</a:t>
            </a:r>
          </a:p>
        </p:txBody>
      </p:sp>
      <p:sp>
        <p:nvSpPr>
          <p:cNvPr id="8" name="Text Box 7"/>
          <p:cNvSpPr txBox="1"/>
          <p:nvPr/>
        </p:nvSpPr>
        <p:spPr>
          <a:xfrm>
            <a:off x="575911" y="773103"/>
            <a:ext cx="11060464" cy="830997"/>
          </a:xfrm>
          <a:prstGeom prst="rect">
            <a:avLst/>
          </a:prstGeom>
          <a:noFill/>
        </p:spPr>
        <p:txBody>
          <a:bodyPr wrap="square" rtlCol="0">
            <a:spAutoFit/>
          </a:bodyPr>
          <a:lstStyle/>
          <a:p>
            <a:pPr algn="just"/>
            <a:r>
              <a:rPr lang="en-US" sz="1200" dirty="0">
                <a:cs typeface="+mn-lt"/>
                <a:sym typeface="+mn-ea"/>
              </a:rPr>
              <a:t>Our ultimate goal is to empower individuals to achieve their dreams and leave a lasting legacy for themselves, their families, and their communities. We believe that by providing people with the tools, resources, and support they need to pursue their passions, we can help them become a positive force for change in the world. By fostering a culture of empowerment and collaboration, we strive to create a ripple effect of impact that extends far beyond our immediate sphere of influence. Our vision is to build a world where everyone has the opportunity to fulfill their potential and leave a meaningful legacy that inspires future generations.</a:t>
            </a:r>
            <a:endParaRPr lang="en-US" sz="1200" dirty="0">
              <a:solidFill>
                <a:schemeClr val="tx1"/>
              </a:solidFill>
              <a:cs typeface="+mn-lt"/>
              <a:sym typeface="+mn-ea"/>
            </a:endParaRPr>
          </a:p>
        </p:txBody>
      </p:sp>
      <p:sp>
        <p:nvSpPr>
          <p:cNvPr id="9" name="Text Box 8"/>
          <p:cNvSpPr txBox="1"/>
          <p:nvPr/>
        </p:nvSpPr>
        <p:spPr>
          <a:xfrm>
            <a:off x="575911" y="1952800"/>
            <a:ext cx="2207895" cy="307777"/>
          </a:xfrm>
          <a:prstGeom prst="rect">
            <a:avLst/>
          </a:prstGeom>
          <a:noFill/>
        </p:spPr>
        <p:txBody>
          <a:bodyPr wrap="square" rtlCol="0">
            <a:spAutoFit/>
          </a:bodyPr>
          <a:lstStyle/>
          <a:p>
            <a:r>
              <a:rPr lang="en-PH" altLang="en-US" sz="1400" b="1" dirty="0">
                <a:solidFill>
                  <a:schemeClr val="tx1"/>
                </a:solidFill>
                <a:cs typeface="+mn-lt"/>
              </a:rPr>
              <a:t>OUR MISSION </a:t>
            </a:r>
          </a:p>
        </p:txBody>
      </p:sp>
      <p:sp>
        <p:nvSpPr>
          <p:cNvPr id="10" name="Text Box 9"/>
          <p:cNvSpPr txBox="1"/>
          <p:nvPr/>
        </p:nvSpPr>
        <p:spPr>
          <a:xfrm>
            <a:off x="575911" y="2317043"/>
            <a:ext cx="10565564" cy="1754326"/>
          </a:xfrm>
          <a:prstGeom prst="rect">
            <a:avLst/>
          </a:prstGeom>
          <a:noFill/>
        </p:spPr>
        <p:txBody>
          <a:bodyPr wrap="square" rtlCol="0">
            <a:spAutoFit/>
          </a:bodyPr>
          <a:lstStyle/>
          <a:p>
            <a:pPr algn="just"/>
            <a:r>
              <a:rPr lang="en-US" sz="1200" dirty="0">
                <a:cs typeface="+mn-lt"/>
                <a:sym typeface="+mn-ea"/>
              </a:rPr>
              <a:t>We aspire to be a conduit of blessings to deserving individuals by:</a:t>
            </a:r>
          </a:p>
          <a:p>
            <a:pPr algn="just"/>
            <a:endParaRPr lang="en-US" sz="1200" dirty="0">
              <a:cs typeface="+mn-lt"/>
              <a:sym typeface="+mn-ea"/>
            </a:endParaRPr>
          </a:p>
          <a:p>
            <a:pPr algn="just"/>
            <a:r>
              <a:rPr lang="en-US" sz="1200" dirty="0">
                <a:cs typeface="+mn-lt"/>
                <a:sym typeface="+mn-ea"/>
              </a:rPr>
              <a:t>A. Providing guidance on how to conduct ethical and sustainable business practices.</a:t>
            </a:r>
          </a:p>
          <a:p>
            <a:pPr algn="just"/>
            <a:r>
              <a:rPr lang="en-US" sz="1200" dirty="0">
                <a:cs typeface="+mn-lt"/>
                <a:sym typeface="+mn-ea"/>
              </a:rPr>
              <a:t>B. Promoting the importance of saving a portion of their hard-earned income.</a:t>
            </a:r>
          </a:p>
          <a:p>
            <a:pPr algn="just"/>
            <a:r>
              <a:rPr lang="en-US" sz="1200" dirty="0">
                <a:cs typeface="+mn-lt"/>
                <a:sym typeface="+mn-ea"/>
              </a:rPr>
              <a:t>C. Equipping them with the knowledge and tools necessary to invest in their future.</a:t>
            </a:r>
          </a:p>
          <a:p>
            <a:pPr algn="just"/>
            <a:endParaRPr lang="en-US" sz="1200" dirty="0">
              <a:cs typeface="+mn-lt"/>
              <a:sym typeface="+mn-ea"/>
            </a:endParaRPr>
          </a:p>
          <a:p>
            <a:pPr algn="just"/>
            <a:r>
              <a:rPr lang="en-US" sz="1200" dirty="0">
                <a:cs typeface="+mn-lt"/>
                <a:sym typeface="+mn-ea"/>
              </a:rPr>
              <a:t>Through these efforts, we hope to empower individuals to achieve financial independence and realize their goals. By promoting responsible business practices, encouraging sound financial habits, and fostering a culture of investment, we aim to create a positive impact in the lives of those we serve. Our commitment to helping others succeed is rooted in a deep sense of purpose and a desire to build a better world for all.</a:t>
            </a:r>
            <a:endParaRPr lang="en-PH" altLang="en-US" sz="1200" dirty="0">
              <a:solidFill>
                <a:schemeClr val="tx1"/>
              </a:solidFill>
              <a:effectLst/>
              <a:cs typeface="+mn-lt"/>
              <a:sym typeface="+mn-ea"/>
            </a:endParaRPr>
          </a:p>
        </p:txBody>
      </p:sp>
      <p:sp>
        <p:nvSpPr>
          <p:cNvPr id="11" name="Text Box 10"/>
          <p:cNvSpPr txBox="1"/>
          <p:nvPr/>
        </p:nvSpPr>
        <p:spPr>
          <a:xfrm>
            <a:off x="575911" y="4337045"/>
            <a:ext cx="1681548" cy="307777"/>
          </a:xfrm>
          <a:prstGeom prst="rect">
            <a:avLst/>
          </a:prstGeom>
          <a:noFill/>
        </p:spPr>
        <p:txBody>
          <a:bodyPr wrap="square" rtlCol="0">
            <a:spAutoFit/>
          </a:bodyPr>
          <a:lstStyle/>
          <a:p>
            <a:r>
              <a:rPr lang="en-PH" altLang="en-US" sz="1400" b="1" dirty="0">
                <a:solidFill>
                  <a:schemeClr val="tx1"/>
                </a:solidFill>
                <a:cs typeface="+mn-lt"/>
              </a:rPr>
              <a:t>OUR GOAL </a:t>
            </a:r>
          </a:p>
        </p:txBody>
      </p:sp>
      <p:sp>
        <p:nvSpPr>
          <p:cNvPr id="12" name="Text Box 11"/>
          <p:cNvSpPr txBox="1"/>
          <p:nvPr/>
        </p:nvSpPr>
        <p:spPr>
          <a:xfrm>
            <a:off x="575911" y="4691559"/>
            <a:ext cx="10956182" cy="1754326"/>
          </a:xfrm>
          <a:prstGeom prst="rect">
            <a:avLst/>
          </a:prstGeom>
          <a:noFill/>
        </p:spPr>
        <p:txBody>
          <a:bodyPr wrap="square" rtlCol="0">
            <a:spAutoFit/>
          </a:bodyPr>
          <a:lstStyle/>
          <a:p>
            <a:pPr algn="just"/>
            <a:r>
              <a:rPr lang="en-US" sz="1200" dirty="0">
                <a:cs typeface="+mn-lt"/>
                <a:sym typeface="+mn-ea"/>
              </a:rPr>
              <a:t>Our aim is to build a robust community ecosystem that empowers individuals and fosters collaboration through community-run projects. We believe that by creating a culture of engagement and mutual support, we can build a strong foundation that benefits all members of the community.</a:t>
            </a:r>
          </a:p>
          <a:p>
            <a:pPr algn="just"/>
            <a:endParaRPr lang="en-US" sz="1200" dirty="0">
              <a:cs typeface="+mn-lt"/>
              <a:sym typeface="+mn-ea"/>
            </a:endParaRPr>
          </a:p>
          <a:p>
            <a:pPr algn="just"/>
            <a:r>
              <a:rPr lang="en-US" sz="1200" dirty="0">
                <a:cs typeface="+mn-lt"/>
                <a:sym typeface="+mn-ea"/>
              </a:rPr>
              <a:t>Our approach is rooted in the belief that local communities have the knowledge, creativity, and resources needed to drive positive change. By promoting community-run projects, we strive to harness the power of collective action and unlock the full potential of the community. Through these projects, we seek to address pressing social and economic issues, strengthen local networks, and empower individuals to take an active role in shaping their own future.</a:t>
            </a:r>
          </a:p>
          <a:p>
            <a:pPr algn="just"/>
            <a:endParaRPr lang="en-US" sz="1200" dirty="0">
              <a:cs typeface="+mn-lt"/>
              <a:sym typeface="+mn-ea"/>
            </a:endParaRPr>
          </a:p>
          <a:p>
            <a:pPr algn="just"/>
            <a:r>
              <a:rPr lang="en-US" sz="1200" dirty="0">
                <a:cs typeface="+mn-lt"/>
                <a:sym typeface="+mn-ea"/>
              </a:rPr>
              <a:t>At the core of our mission is a commitment to promoting equity, inclusivity, and sustainability. By working together to build a thriving community ecosystem, we can create a brighter future for all.</a:t>
            </a:r>
            <a:endParaRPr lang="en-US" sz="1200" dirty="0">
              <a:solidFill>
                <a:schemeClr val="tx1"/>
              </a:solidFill>
              <a:cs typeface="+mn-lt"/>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9" grpId="0"/>
      <p:bldP spid="9" grpId="1"/>
      <p:bldP spid="10" grpId="0"/>
      <p:bldP spid="11" grpId="0"/>
      <p:bldP spid="11" grpId="1"/>
      <p:bldP spid="12" grpId="0"/>
      <p:bldP spid="1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467264" y="299505"/>
            <a:ext cx="11257472" cy="60126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379212" y="2283580"/>
            <a:ext cx="2717321" cy="1030857"/>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0" dirty="0">
                <a:solidFill>
                  <a:schemeClr val="accent1">
                    <a:lumMod val="50000"/>
                  </a:schemeClr>
                </a:solidFill>
                <a:effectLst/>
                <a:cs typeface="+mn-lt"/>
              </a:rPr>
              <a:t>Leadership</a:t>
            </a:r>
            <a:endParaRPr lang="en-US" sz="1200" b="0" i="0" dirty="0">
              <a:solidFill>
                <a:srgbClr val="222222"/>
              </a:solidFill>
              <a:effectLst/>
              <a:cs typeface="+mn-lt"/>
            </a:endParaRPr>
          </a:p>
          <a:p>
            <a:pPr algn="ctr"/>
            <a:r>
              <a:rPr lang="en-US" sz="1200" i="0" dirty="0">
                <a:solidFill>
                  <a:srgbClr val="222222"/>
                </a:solidFill>
                <a:effectLst/>
                <a:cs typeface="+mn-lt"/>
              </a:rPr>
              <a:t>The ability to uplift less fortunate people to financial freedom.</a:t>
            </a:r>
            <a:endParaRPr lang="en-US" sz="1200" dirty="0">
              <a:cs typeface="+mn-lt"/>
            </a:endParaRPr>
          </a:p>
        </p:txBody>
      </p:sp>
      <p:sp>
        <p:nvSpPr>
          <p:cNvPr id="5" name="Rectangle 4"/>
          <p:cNvSpPr/>
          <p:nvPr/>
        </p:nvSpPr>
        <p:spPr>
          <a:xfrm>
            <a:off x="1379211" y="4075048"/>
            <a:ext cx="2717321" cy="1030857"/>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0" dirty="0">
                <a:solidFill>
                  <a:schemeClr val="accent1">
                    <a:lumMod val="50000"/>
                  </a:schemeClr>
                </a:solidFill>
                <a:effectLst/>
                <a:cs typeface="+mn-lt"/>
              </a:rPr>
              <a:t>Integrity</a:t>
            </a:r>
            <a:endParaRPr lang="en-US" b="0" i="0" dirty="0">
              <a:solidFill>
                <a:srgbClr val="222222"/>
              </a:solidFill>
              <a:effectLst/>
              <a:cs typeface="+mn-lt"/>
            </a:endParaRPr>
          </a:p>
          <a:p>
            <a:pPr algn="ctr"/>
            <a:r>
              <a:rPr lang="en-US" sz="1200" b="0" i="0" dirty="0">
                <a:solidFill>
                  <a:srgbClr val="222222"/>
                </a:solidFill>
                <a:effectLst/>
                <a:cs typeface="+mn-lt"/>
              </a:rPr>
              <a:t>Be honest, genuine, and reliable.</a:t>
            </a:r>
            <a:endParaRPr lang="en-US" sz="1200" dirty="0">
              <a:cs typeface="+mn-lt"/>
            </a:endParaRPr>
          </a:p>
        </p:txBody>
      </p:sp>
      <p:sp>
        <p:nvSpPr>
          <p:cNvPr id="6" name="Rectangle 5"/>
          <p:cNvSpPr/>
          <p:nvPr/>
        </p:nvSpPr>
        <p:spPr>
          <a:xfrm>
            <a:off x="8094452" y="4083673"/>
            <a:ext cx="2717321" cy="1030857"/>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0" dirty="0">
                <a:solidFill>
                  <a:schemeClr val="accent1">
                    <a:lumMod val="50000"/>
                  </a:schemeClr>
                </a:solidFill>
                <a:effectLst/>
                <a:cs typeface="+mn-lt"/>
              </a:rPr>
              <a:t>Service</a:t>
            </a:r>
            <a:endParaRPr lang="en-US" dirty="0">
              <a:solidFill>
                <a:srgbClr val="222222"/>
              </a:solidFill>
              <a:cs typeface="+mn-lt"/>
            </a:endParaRPr>
          </a:p>
          <a:p>
            <a:pPr algn="ctr"/>
            <a:r>
              <a:rPr lang="en-US" sz="1200" b="0" i="0" dirty="0">
                <a:solidFill>
                  <a:srgbClr val="222222"/>
                </a:solidFill>
                <a:effectLst/>
                <a:cs typeface="+mn-lt"/>
              </a:rPr>
              <a:t>Aiming excellency  </a:t>
            </a:r>
            <a:endParaRPr lang="en-US" sz="1200" dirty="0">
              <a:cs typeface="+mn-lt"/>
            </a:endParaRPr>
          </a:p>
        </p:txBody>
      </p:sp>
      <p:sp>
        <p:nvSpPr>
          <p:cNvPr id="7" name="Rectangle 6"/>
          <p:cNvSpPr/>
          <p:nvPr/>
        </p:nvSpPr>
        <p:spPr>
          <a:xfrm>
            <a:off x="8094452" y="2274954"/>
            <a:ext cx="2717321" cy="1030857"/>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0" dirty="0">
                <a:solidFill>
                  <a:schemeClr val="accent1">
                    <a:lumMod val="50000"/>
                  </a:schemeClr>
                </a:solidFill>
                <a:effectLst/>
                <a:cs typeface="+mn-lt"/>
              </a:rPr>
              <a:t>Passion</a:t>
            </a:r>
            <a:endParaRPr lang="en-US" dirty="0">
              <a:solidFill>
                <a:srgbClr val="222222"/>
              </a:solidFill>
              <a:cs typeface="+mn-lt"/>
            </a:endParaRPr>
          </a:p>
          <a:p>
            <a:pPr algn="ctr"/>
            <a:r>
              <a:rPr lang="en-US" sz="1200" b="0" i="0" dirty="0">
                <a:solidFill>
                  <a:srgbClr val="222222"/>
                </a:solidFill>
                <a:effectLst/>
                <a:cs typeface="+mn-lt"/>
              </a:rPr>
              <a:t>Committed by action, heart, and mind.</a:t>
            </a:r>
            <a:endParaRPr lang="en-US" sz="1200" dirty="0">
              <a:cs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4664919" y="363856"/>
            <a:ext cx="2862161" cy="583565"/>
          </a:xfrm>
          <a:prstGeom prst="rect">
            <a:avLst/>
          </a:prstGeom>
          <a:noFill/>
        </p:spPr>
        <p:txBody>
          <a:bodyPr wrap="square" rtlCol="0">
            <a:spAutoFit/>
          </a:bodyPr>
          <a:lstStyle/>
          <a:p>
            <a:r>
              <a:rPr lang="en-PH" altLang="en-US" sz="3200" b="1" dirty="0">
                <a:solidFill>
                  <a:schemeClr val="tx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Our </a:t>
            </a:r>
            <a:r>
              <a:rPr lang="en-PH" altLang="en-US" sz="3200" b="1" dirty="0">
                <a:solidFill>
                  <a:schemeClr val="tx1"/>
                </a:solidFill>
                <a:effectLst>
                  <a:outerShdw blurRad="38100" dist="25400" dir="5400000" algn="ctr" rotWithShape="0">
                    <a:srgbClr val="6E747A">
                      <a:alpha val="43000"/>
                    </a:srgbClr>
                  </a:outerShdw>
                </a:effectLst>
                <a:cs typeface="+mn-lt"/>
              </a:rPr>
              <a:t>Products </a:t>
            </a:r>
          </a:p>
        </p:txBody>
      </p:sp>
      <p:sp>
        <p:nvSpPr>
          <p:cNvPr id="3" name="Text Box 2"/>
          <p:cNvSpPr txBox="1"/>
          <p:nvPr/>
        </p:nvSpPr>
        <p:spPr>
          <a:xfrm>
            <a:off x="858724" y="1122363"/>
            <a:ext cx="4296410" cy="460375"/>
          </a:xfrm>
          <a:prstGeom prst="rect">
            <a:avLst/>
          </a:prstGeom>
          <a:noFill/>
        </p:spPr>
        <p:txBody>
          <a:bodyPr wrap="square" rtlCol="0">
            <a:spAutoFit/>
          </a:bodyPr>
          <a:lstStyle/>
          <a:p>
            <a:r>
              <a:rPr lang="en-PH" altLang="en-US" sz="2400" dirty="0"/>
              <a:t>Prime Ion Eyeglass</a:t>
            </a:r>
          </a:p>
        </p:txBody>
      </p:sp>
      <p:pic>
        <p:nvPicPr>
          <p:cNvPr id="21" name="Pictur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1550" y="1929130"/>
            <a:ext cx="2493010" cy="1499870"/>
          </a:xfrm>
          <a:prstGeom prst="rect">
            <a:avLst/>
          </a:prstGeom>
        </p:spPr>
      </p:pic>
      <p:sp>
        <p:nvSpPr>
          <p:cNvPr id="22" name="Text Box 21"/>
          <p:cNvSpPr txBox="1"/>
          <p:nvPr/>
        </p:nvSpPr>
        <p:spPr>
          <a:xfrm>
            <a:off x="4239741" y="2392681"/>
            <a:ext cx="4622800" cy="2306955"/>
          </a:xfrm>
          <a:prstGeom prst="rect">
            <a:avLst/>
          </a:prstGeom>
          <a:noFill/>
        </p:spPr>
        <p:txBody>
          <a:bodyPr wrap="square" rtlCol="0">
            <a:spAutoFit/>
          </a:bodyPr>
          <a:lstStyle/>
          <a:p>
            <a:pPr marL="285750" indent="-285750">
              <a:buFont typeface="Arial" panose="020B0604020202020204" pitchFamily="34" charset="0"/>
              <a:buChar char="•"/>
            </a:pPr>
            <a:r>
              <a:rPr lang="en-PH" altLang="en-US" dirty="0"/>
              <a:t>Prevents and reduces radiation fatigue</a:t>
            </a:r>
          </a:p>
          <a:p>
            <a:pPr marL="285750" indent="-285750">
              <a:buFont typeface="Arial" panose="020B0604020202020204" pitchFamily="34" charset="0"/>
              <a:buChar char="•"/>
            </a:pPr>
            <a:r>
              <a:rPr lang="en-PH" altLang="en-US" dirty="0"/>
              <a:t>Enhances oxygen supply to the eyes and the brain</a:t>
            </a:r>
          </a:p>
          <a:p>
            <a:pPr marL="285750" indent="-285750">
              <a:buFont typeface="Arial" panose="020B0604020202020204" pitchFamily="34" charset="0"/>
              <a:buChar char="•"/>
            </a:pPr>
            <a:r>
              <a:rPr lang="en-PH" altLang="en-US" dirty="0"/>
              <a:t>Relieves migraine and headache</a:t>
            </a:r>
          </a:p>
          <a:p>
            <a:pPr marL="285750" indent="-285750">
              <a:buFont typeface="Arial" panose="020B0604020202020204" pitchFamily="34" charset="0"/>
              <a:buChar char="•"/>
            </a:pPr>
            <a:r>
              <a:rPr lang="en-PH" altLang="en-US" dirty="0"/>
              <a:t>Reduces sinusitis</a:t>
            </a:r>
          </a:p>
          <a:p>
            <a:pPr marL="285750" indent="-285750">
              <a:buFont typeface="Arial" panose="020B0604020202020204" pitchFamily="34" charset="0"/>
              <a:buChar char="•"/>
            </a:pPr>
            <a:r>
              <a:rPr lang="en-PH" altLang="en-US" dirty="0"/>
              <a:t>Reduces vertigo</a:t>
            </a:r>
          </a:p>
          <a:p>
            <a:pPr marL="285750" indent="-285750">
              <a:buFont typeface="Arial" panose="020B0604020202020204" pitchFamily="34" charset="0"/>
              <a:buChar char="•"/>
            </a:pPr>
            <a:r>
              <a:rPr lang="en-PH" altLang="en-US" dirty="0"/>
              <a:t>Reduces premature aging</a:t>
            </a:r>
          </a:p>
          <a:p>
            <a:pPr marL="285750" indent="-285750">
              <a:buFont typeface="Arial" panose="020B0604020202020204" pitchFamily="34" charset="0"/>
              <a:buChar char="•"/>
            </a:pPr>
            <a:endParaRPr lang="en-PH" altLang="en-US" dirty="0"/>
          </a:p>
        </p:txBody>
      </p:sp>
      <p:pic>
        <p:nvPicPr>
          <p:cNvPr id="27" name="Content Placeholder 107"/>
          <p:cNvPicPr>
            <a:picLocks noGrp="1"/>
          </p:cNvPicPr>
          <p:nvPr/>
        </p:nvPicPr>
        <p:blipFill>
          <a:blip r:embed="rId3"/>
          <a:stretch>
            <a:fillRect/>
          </a:stretch>
        </p:blipFill>
        <p:spPr>
          <a:xfrm>
            <a:off x="1035367" y="4699636"/>
            <a:ext cx="2365375" cy="1736090"/>
          </a:xfrm>
          <a:prstGeom prst="rect">
            <a:avLst/>
          </a:prstGeom>
          <a:noFill/>
          <a:ln w="9525">
            <a:noFill/>
          </a:ln>
        </p:spPr>
      </p:pic>
      <p:pic>
        <p:nvPicPr>
          <p:cNvPr id="28" name="Picture 27"/>
          <p:cNvPicPr/>
          <p:nvPr/>
        </p:nvPicPr>
        <p:blipFill>
          <a:blip r:embed="rId4"/>
          <a:stretch>
            <a:fillRect/>
          </a:stretch>
        </p:blipFill>
        <p:spPr>
          <a:xfrm>
            <a:off x="4380076" y="4648201"/>
            <a:ext cx="2368550" cy="1787525"/>
          </a:xfrm>
          <a:prstGeom prst="rect">
            <a:avLst/>
          </a:prstGeom>
          <a:noFill/>
          <a:ln w="9525">
            <a:noFill/>
          </a:ln>
        </p:spPr>
      </p:pic>
      <p:sp>
        <p:nvSpPr>
          <p:cNvPr id="29" name="Text Box 28"/>
          <p:cNvSpPr txBox="1"/>
          <p:nvPr/>
        </p:nvSpPr>
        <p:spPr>
          <a:xfrm>
            <a:off x="4239741" y="1919236"/>
            <a:ext cx="1324610" cy="398780"/>
          </a:xfrm>
          <a:prstGeom prst="rect">
            <a:avLst/>
          </a:prstGeom>
          <a:noFill/>
        </p:spPr>
        <p:txBody>
          <a:bodyPr wrap="square" rtlCol="0">
            <a:spAutoFit/>
          </a:bodyPr>
          <a:lstStyle/>
          <a:p>
            <a:r>
              <a:rPr lang="en-PH" altLang="en-US" sz="2000" b="1" dirty="0"/>
              <a:t>Benefits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p:tgtEl>
                                          <p:spTgt spid="21"/>
                                        </p:tgtEl>
                                        <p:attrNameLst>
                                          <p:attrName>ppt_y</p:attrName>
                                        </p:attrNameLst>
                                      </p:cBhvr>
                                      <p:tavLst>
                                        <p:tav tm="0">
                                          <p:val>
                                            <p:strVal val="#ppt_y+#ppt_h*1.125000"/>
                                          </p:val>
                                        </p:tav>
                                        <p:tav tm="100000">
                                          <p:val>
                                            <p:strVal val="#ppt_y"/>
                                          </p:val>
                                        </p:tav>
                                      </p:tavLst>
                                    </p:anim>
                                    <p:animEffect transition="in" filter="wipe(up)">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500"/>
                                        <p:tgtEl>
                                          <p:spTgt spid="27"/>
                                        </p:tgtEl>
                                        <p:attrNameLst>
                                          <p:attrName>ppt_y</p:attrName>
                                        </p:attrNameLst>
                                      </p:cBhvr>
                                      <p:tavLst>
                                        <p:tav tm="0">
                                          <p:val>
                                            <p:strVal val="#ppt_y+#ppt_h*1.125000"/>
                                          </p:val>
                                        </p:tav>
                                        <p:tav tm="100000">
                                          <p:val>
                                            <p:strVal val="#ppt_y"/>
                                          </p:val>
                                        </p:tav>
                                      </p:tavLst>
                                    </p:anim>
                                    <p:animEffect transition="in" filter="wipe(up)">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500"/>
                                        <p:tgtEl>
                                          <p:spTgt spid="28"/>
                                        </p:tgtEl>
                                        <p:attrNameLst>
                                          <p:attrName>ppt_y</p:attrName>
                                        </p:attrNameLst>
                                      </p:cBhvr>
                                      <p:tavLst>
                                        <p:tav tm="0">
                                          <p:val>
                                            <p:strVal val="#ppt_y+#ppt_h*1.125000"/>
                                          </p:val>
                                        </p:tav>
                                        <p:tav tm="100000">
                                          <p:val>
                                            <p:strVal val="#ppt_y"/>
                                          </p:val>
                                        </p:tav>
                                      </p:tavLst>
                                    </p:anim>
                                    <p:animEffect transition="in" filter="wipe(up)">
                                      <p:cBhvr>
                                        <p:cTn id="28" dur="500"/>
                                        <p:tgtEl>
                                          <p:spTgt spid="28"/>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 grpId="0"/>
      <p:bldP spid="3" grpId="1"/>
      <p:bldP spid="29" grpId="0"/>
      <p:bldP spid="29"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1019841" y="1359343"/>
            <a:ext cx="5734050" cy="460375"/>
          </a:xfrm>
          <a:prstGeom prst="rect">
            <a:avLst/>
          </a:prstGeom>
          <a:noFill/>
        </p:spPr>
        <p:txBody>
          <a:bodyPr wrap="square" rtlCol="0">
            <a:spAutoFit/>
          </a:bodyPr>
          <a:lstStyle/>
          <a:p>
            <a:r>
              <a:rPr lang="en-PH" altLang="en-US" sz="2400" dirty="0"/>
              <a:t>Prime Magnetic Bracelet (Negative Ion)</a:t>
            </a:r>
          </a:p>
        </p:txBody>
      </p:sp>
      <p:sp>
        <p:nvSpPr>
          <p:cNvPr id="7" name="Text Box 6"/>
          <p:cNvSpPr txBox="1"/>
          <p:nvPr/>
        </p:nvSpPr>
        <p:spPr>
          <a:xfrm>
            <a:off x="5199035" y="2464886"/>
            <a:ext cx="3684270" cy="1476375"/>
          </a:xfrm>
          <a:prstGeom prst="rect">
            <a:avLst/>
          </a:prstGeom>
          <a:noFill/>
        </p:spPr>
        <p:txBody>
          <a:bodyPr wrap="square" rtlCol="0">
            <a:spAutoFit/>
          </a:bodyPr>
          <a:lstStyle/>
          <a:p>
            <a:pPr marL="285750" indent="-285750">
              <a:buFont typeface="Arial" panose="020B0604020202020204" pitchFamily="34" charset="0"/>
              <a:buChar char="•"/>
            </a:pPr>
            <a:r>
              <a:rPr lang="en-US" dirty="0"/>
              <a:t>Boosts mood</a:t>
            </a:r>
          </a:p>
          <a:p>
            <a:pPr marL="285750" indent="-285750">
              <a:buFont typeface="Arial" panose="020B0604020202020204" pitchFamily="34" charset="0"/>
              <a:buChar char="•"/>
            </a:pPr>
            <a:r>
              <a:rPr lang="en-US" dirty="0"/>
              <a:t>Alleviates depression</a:t>
            </a:r>
          </a:p>
          <a:p>
            <a:pPr marL="285750" indent="-285750">
              <a:buFont typeface="Arial" panose="020B0604020202020204" pitchFamily="34" charset="0"/>
              <a:buChar char="•"/>
            </a:pPr>
            <a:r>
              <a:rPr lang="en-US" dirty="0"/>
              <a:t>Reduces stress</a:t>
            </a:r>
          </a:p>
          <a:p>
            <a:pPr marL="285750" indent="-285750">
              <a:buFont typeface="Arial" panose="020B0604020202020204" pitchFamily="34" charset="0"/>
              <a:buChar char="•"/>
            </a:pPr>
            <a:r>
              <a:rPr lang="en-US" dirty="0"/>
              <a:t>Improves cognitive function</a:t>
            </a:r>
          </a:p>
          <a:p>
            <a:pPr marL="285750" indent="-285750">
              <a:buFont typeface="Arial" panose="020B0604020202020204" pitchFamily="34" charset="0"/>
              <a:buChar char="•"/>
            </a:pPr>
            <a:r>
              <a:rPr lang="en-US" dirty="0"/>
              <a:t>Improves sleep</a:t>
            </a:r>
            <a:endParaRPr lang="en-PH" altLang="en-US" dirty="0"/>
          </a:p>
        </p:txBody>
      </p:sp>
      <p:pic>
        <p:nvPicPr>
          <p:cNvPr id="8" name="Picture 7"/>
          <p:cNvPicPr/>
          <p:nvPr/>
        </p:nvPicPr>
        <p:blipFill>
          <a:blip r:embed="rId2"/>
          <a:stretch>
            <a:fillRect/>
          </a:stretch>
        </p:blipFill>
        <p:spPr>
          <a:xfrm>
            <a:off x="5049070" y="4030763"/>
            <a:ext cx="3275330" cy="2343785"/>
          </a:xfrm>
          <a:prstGeom prst="rect">
            <a:avLst/>
          </a:prstGeom>
          <a:noFill/>
          <a:ln w="9525">
            <a:noFill/>
          </a:ln>
        </p:spPr>
      </p:pic>
      <p:pic>
        <p:nvPicPr>
          <p:cNvPr id="9" name="Picture 8"/>
          <p:cNvPicPr/>
          <p:nvPr/>
        </p:nvPicPr>
        <p:blipFill>
          <a:blip r:embed="rId3"/>
          <a:stretch>
            <a:fillRect/>
          </a:stretch>
        </p:blipFill>
        <p:spPr>
          <a:xfrm>
            <a:off x="1125670" y="2119133"/>
            <a:ext cx="3275330" cy="2078355"/>
          </a:xfrm>
          <a:prstGeom prst="rect">
            <a:avLst/>
          </a:prstGeom>
          <a:noFill/>
          <a:ln w="9525">
            <a:noFill/>
          </a:ln>
        </p:spPr>
      </p:pic>
      <p:sp>
        <p:nvSpPr>
          <p:cNvPr id="29" name="Text Box 28"/>
          <p:cNvSpPr txBox="1"/>
          <p:nvPr/>
        </p:nvSpPr>
        <p:spPr>
          <a:xfrm>
            <a:off x="5199035" y="1944157"/>
            <a:ext cx="1324610" cy="398780"/>
          </a:xfrm>
          <a:prstGeom prst="rect">
            <a:avLst/>
          </a:prstGeom>
          <a:noFill/>
        </p:spPr>
        <p:txBody>
          <a:bodyPr wrap="square" rtlCol="0">
            <a:spAutoFit/>
          </a:bodyPr>
          <a:lstStyle/>
          <a:p>
            <a:r>
              <a:rPr lang="en-PH" altLang="en-US" sz="2000" b="1" dirty="0"/>
              <a:t>Benefits</a:t>
            </a:r>
          </a:p>
        </p:txBody>
      </p:sp>
      <p:sp>
        <p:nvSpPr>
          <p:cNvPr id="4" name="Text Box 4">
            <a:extLst>
              <a:ext uri="{FF2B5EF4-FFF2-40B4-BE49-F238E27FC236}">
                <a16:creationId xmlns:a16="http://schemas.microsoft.com/office/drawing/2014/main" id="{B21BF559-8BD1-9B97-3DE0-3BECED63C495}"/>
              </a:ext>
            </a:extLst>
          </p:cNvPr>
          <p:cNvSpPr txBox="1"/>
          <p:nvPr/>
        </p:nvSpPr>
        <p:spPr>
          <a:xfrm>
            <a:off x="4664919" y="363856"/>
            <a:ext cx="2862161" cy="583565"/>
          </a:xfrm>
          <a:prstGeom prst="rect">
            <a:avLst/>
          </a:prstGeom>
          <a:noFill/>
        </p:spPr>
        <p:txBody>
          <a:bodyPr wrap="square" rtlCol="0">
            <a:spAutoFit/>
          </a:bodyPr>
          <a:lstStyle/>
          <a:p>
            <a:r>
              <a:rPr lang="en-PH" altLang="en-US" sz="3200" b="1" dirty="0">
                <a:solidFill>
                  <a:schemeClr val="tx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Our </a:t>
            </a:r>
            <a:r>
              <a:rPr lang="en-PH" altLang="en-US" sz="3200" b="1" dirty="0">
                <a:solidFill>
                  <a:schemeClr val="tx1"/>
                </a:solidFill>
                <a:effectLst>
                  <a:outerShdw blurRad="38100" dist="25400" dir="5400000" algn="ctr" rotWithShape="0">
                    <a:srgbClr val="6E747A">
                      <a:alpha val="43000"/>
                    </a:srgbClr>
                  </a:outerShdw>
                </a:effectLst>
                <a:cs typeface="+mn-lt"/>
              </a:rPr>
              <a:t>Products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ppt_y</p:attrName>
                                        </p:attrNameLst>
                                      </p:cBhvr>
                                      <p:tavLst>
                                        <p:tav tm="0">
                                          <p:val>
                                            <p:strVal val="#ppt_y+#ppt_h*1.125000"/>
                                          </p:val>
                                        </p:tav>
                                        <p:tav tm="100000">
                                          <p:val>
                                            <p:strVal val="#ppt_y"/>
                                          </p:val>
                                        </p:tav>
                                      </p:tavLst>
                                    </p:anim>
                                    <p:animEffect transition="in" filter="wipe(up)">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p:tgtEl>
                                          <p:spTgt spid="8"/>
                                        </p:tgtEl>
                                        <p:attrNameLst>
                                          <p:attrName>ppt_y</p:attrName>
                                        </p:attrNameLst>
                                      </p:cBhvr>
                                      <p:tavLst>
                                        <p:tav tm="0">
                                          <p:val>
                                            <p:strVal val="#ppt_y+#ppt_h*1.125000"/>
                                          </p:val>
                                        </p:tav>
                                        <p:tav tm="100000">
                                          <p:val>
                                            <p:strVal val="#ppt_y"/>
                                          </p:val>
                                        </p:tav>
                                      </p:tavLst>
                                    </p:anim>
                                    <p:animEffect transition="in" filter="wipe(up)">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29" grpId="0"/>
      <p:bldP spid="29" grpId="1"/>
      <p:bldP spid="4" grpId="0"/>
      <p:bldP spid="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8"/>
          <p:cNvSpPr txBox="1"/>
          <p:nvPr/>
        </p:nvSpPr>
        <p:spPr>
          <a:xfrm>
            <a:off x="1951355" y="1089765"/>
            <a:ext cx="4029710" cy="460375"/>
          </a:xfrm>
          <a:prstGeom prst="rect">
            <a:avLst/>
          </a:prstGeom>
          <a:noFill/>
        </p:spPr>
        <p:txBody>
          <a:bodyPr wrap="square" rtlCol="0">
            <a:spAutoFit/>
          </a:bodyPr>
          <a:lstStyle/>
          <a:p>
            <a:r>
              <a:rPr lang="en-PH" altLang="en-US" sz="2400" dirty="0"/>
              <a:t>Prime Alkaline Water Mug</a:t>
            </a:r>
          </a:p>
        </p:txBody>
      </p:sp>
      <p:sp>
        <p:nvSpPr>
          <p:cNvPr id="10" name="Text Box 9"/>
          <p:cNvSpPr txBox="1"/>
          <p:nvPr/>
        </p:nvSpPr>
        <p:spPr>
          <a:xfrm>
            <a:off x="5318760" y="2418080"/>
            <a:ext cx="3759200" cy="1753235"/>
          </a:xfrm>
          <a:prstGeom prst="rect">
            <a:avLst/>
          </a:prstGeom>
          <a:noFill/>
        </p:spPr>
        <p:txBody>
          <a:bodyPr wrap="square" rtlCol="0">
            <a:spAutoFit/>
          </a:bodyPr>
          <a:lstStyle/>
          <a:p>
            <a:pPr marL="285750" indent="-285750">
              <a:buFont typeface="Arial" panose="020B0604020202020204" pitchFamily="34" charset="0"/>
              <a:buChar char="•"/>
            </a:pPr>
            <a:r>
              <a:rPr lang="en-PH" altLang="en-US" dirty="0"/>
              <a:t>Improves overall bone health</a:t>
            </a:r>
          </a:p>
          <a:p>
            <a:pPr marL="285750" indent="-285750">
              <a:buFont typeface="Arial" panose="020B0604020202020204" pitchFamily="34" charset="0"/>
              <a:buChar char="•"/>
            </a:pPr>
            <a:r>
              <a:rPr lang="en-PH" altLang="en-US" dirty="0"/>
              <a:t>Soothes acid reflux</a:t>
            </a:r>
          </a:p>
          <a:p>
            <a:pPr marL="285750" indent="-285750">
              <a:buFont typeface="Arial" panose="020B0604020202020204" pitchFamily="34" charset="0"/>
              <a:buChar char="•"/>
            </a:pPr>
            <a:r>
              <a:rPr lang="en-PH" altLang="en-US" dirty="0"/>
              <a:t>Reduces high blood pressure blood sugar, and cholesterol</a:t>
            </a:r>
          </a:p>
          <a:p>
            <a:pPr marL="285750" indent="-285750">
              <a:buFont typeface="Arial" panose="020B0604020202020204" pitchFamily="34" charset="0"/>
              <a:buChar char="•"/>
            </a:pPr>
            <a:r>
              <a:rPr lang="en-PH" altLang="en-US" dirty="0"/>
              <a:t>Enhances bodily hydration</a:t>
            </a:r>
          </a:p>
          <a:p>
            <a:pPr marL="285750" indent="-285750">
              <a:buFont typeface="Arial" panose="020B0604020202020204" pitchFamily="34" charset="0"/>
              <a:buChar char="•"/>
            </a:pPr>
            <a:r>
              <a:rPr lang="en-PH" altLang="en-US" dirty="0"/>
              <a:t>Improves longevity</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7246" y="1973371"/>
            <a:ext cx="2311400" cy="2311400"/>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7709" y="4284771"/>
            <a:ext cx="2402205" cy="2209373"/>
          </a:xfrm>
          <a:prstGeom prst="rect">
            <a:avLst/>
          </a:prstGeom>
        </p:spPr>
      </p:pic>
      <p:sp>
        <p:nvSpPr>
          <p:cNvPr id="29" name="Text Box 28"/>
          <p:cNvSpPr txBox="1"/>
          <p:nvPr/>
        </p:nvSpPr>
        <p:spPr>
          <a:xfrm>
            <a:off x="5318760" y="1837055"/>
            <a:ext cx="1324610" cy="398780"/>
          </a:xfrm>
          <a:prstGeom prst="rect">
            <a:avLst/>
          </a:prstGeom>
          <a:noFill/>
        </p:spPr>
        <p:txBody>
          <a:bodyPr wrap="square" rtlCol="0">
            <a:spAutoFit/>
          </a:bodyPr>
          <a:lstStyle/>
          <a:p>
            <a:r>
              <a:rPr lang="en-PH" altLang="en-US" sz="2000" b="1"/>
              <a:t>Benefits</a:t>
            </a:r>
          </a:p>
        </p:txBody>
      </p:sp>
      <p:sp>
        <p:nvSpPr>
          <p:cNvPr id="2" name="Text Box 4">
            <a:extLst>
              <a:ext uri="{FF2B5EF4-FFF2-40B4-BE49-F238E27FC236}">
                <a16:creationId xmlns:a16="http://schemas.microsoft.com/office/drawing/2014/main" id="{8FEBA482-4384-6810-6CC6-B9A91CC4B1DA}"/>
              </a:ext>
            </a:extLst>
          </p:cNvPr>
          <p:cNvSpPr txBox="1"/>
          <p:nvPr/>
        </p:nvSpPr>
        <p:spPr>
          <a:xfrm>
            <a:off x="4664919" y="363856"/>
            <a:ext cx="2862161" cy="583565"/>
          </a:xfrm>
          <a:prstGeom prst="rect">
            <a:avLst/>
          </a:prstGeom>
          <a:noFill/>
        </p:spPr>
        <p:txBody>
          <a:bodyPr wrap="square" rtlCol="0">
            <a:spAutoFit/>
          </a:bodyPr>
          <a:lstStyle/>
          <a:p>
            <a:r>
              <a:rPr lang="en-PH" altLang="en-US" sz="3200" b="1" dirty="0">
                <a:solidFill>
                  <a:schemeClr val="tx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Our </a:t>
            </a:r>
            <a:r>
              <a:rPr lang="en-PH" altLang="en-US" sz="3200" b="1" dirty="0">
                <a:solidFill>
                  <a:schemeClr val="tx1"/>
                </a:solidFill>
                <a:effectLst>
                  <a:outerShdw blurRad="38100" dist="25400" dir="5400000" algn="ctr" rotWithShape="0">
                    <a:srgbClr val="6E747A">
                      <a:alpha val="43000"/>
                    </a:srgbClr>
                  </a:outerShdw>
                </a:effectLst>
                <a:cs typeface="+mn-lt"/>
              </a:rPr>
              <a:t>Products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29" grpId="0"/>
      <p:bldP spid="29" grpId="1"/>
      <p:bldP spid="2" grpId="0"/>
      <p:bldP spid="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1464396" y="1288088"/>
            <a:ext cx="5648325" cy="460375"/>
          </a:xfrm>
          <a:prstGeom prst="rect">
            <a:avLst/>
          </a:prstGeom>
          <a:noFill/>
        </p:spPr>
        <p:txBody>
          <a:bodyPr wrap="square" rtlCol="0">
            <a:spAutoFit/>
          </a:bodyPr>
          <a:lstStyle/>
          <a:p>
            <a:r>
              <a:rPr lang="en-PH" altLang="en-US" sz="2400" dirty="0"/>
              <a:t>Prime Sanitary Pad &amp; Panty Liners</a:t>
            </a:r>
          </a:p>
        </p:txBody>
      </p:sp>
      <p:pic>
        <p:nvPicPr>
          <p:cNvPr id="9" name="Content Placeholder 8"/>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581331" y="1990823"/>
            <a:ext cx="2585085" cy="2589530"/>
          </a:xfrm>
          <a:prstGeom prst="rect">
            <a:avLst/>
          </a:prstGeom>
        </p:spPr>
      </p:pic>
      <p:pic>
        <p:nvPicPr>
          <p:cNvPr id="10" name="Content Placeholder 9"/>
          <p:cNvPicPr>
            <a:picLocks noGrp="1" noChangeAspect="1"/>
          </p:cNvPicPr>
          <p:nvPr>
            <p:ph sz="half" idx="2"/>
          </p:nvPr>
        </p:nvPicPr>
        <p:blipFill>
          <a:blip r:embed="rId3"/>
          <a:stretch>
            <a:fillRect/>
          </a:stretch>
        </p:blipFill>
        <p:spPr>
          <a:xfrm>
            <a:off x="4803139" y="3902697"/>
            <a:ext cx="2585720" cy="2585720"/>
          </a:xfrm>
          <a:prstGeom prst="rect">
            <a:avLst/>
          </a:prstGeom>
          <a:noFill/>
          <a:ln w="9525">
            <a:noFill/>
          </a:ln>
        </p:spPr>
      </p:pic>
      <p:sp>
        <p:nvSpPr>
          <p:cNvPr id="11" name="Text Box 10"/>
          <p:cNvSpPr txBox="1"/>
          <p:nvPr/>
        </p:nvSpPr>
        <p:spPr>
          <a:xfrm>
            <a:off x="5175386" y="2363467"/>
            <a:ext cx="4142740" cy="1476375"/>
          </a:xfrm>
          <a:prstGeom prst="rect">
            <a:avLst/>
          </a:prstGeom>
          <a:noFill/>
        </p:spPr>
        <p:txBody>
          <a:bodyPr wrap="square" rtlCol="0">
            <a:spAutoFit/>
          </a:bodyPr>
          <a:lstStyle/>
          <a:p>
            <a:pPr marL="285750" indent="-285750">
              <a:buFont typeface="Arial" panose="020B0604020202020204" pitchFamily="34" charset="0"/>
              <a:buChar char="•"/>
            </a:pPr>
            <a:r>
              <a:rPr lang="en-PH" altLang="en-US" dirty="0"/>
              <a:t>Prevents pad rashes</a:t>
            </a:r>
          </a:p>
          <a:p>
            <a:pPr marL="285750" indent="-285750">
              <a:buFont typeface="Arial" panose="020B0604020202020204" pitchFamily="34" charset="0"/>
              <a:buChar char="•"/>
            </a:pPr>
            <a:r>
              <a:rPr lang="en-PH" altLang="en-US" dirty="0"/>
              <a:t>Eliminates unwanted odor</a:t>
            </a:r>
          </a:p>
          <a:p>
            <a:pPr marL="285750" indent="-285750">
              <a:buFont typeface="Arial" panose="020B0604020202020204" pitchFamily="34" charset="0"/>
              <a:buChar char="•"/>
            </a:pPr>
            <a:r>
              <a:rPr lang="en-PH" altLang="en-US" dirty="0"/>
              <a:t>Helps reduce period pains</a:t>
            </a:r>
          </a:p>
          <a:p>
            <a:pPr marL="285750" indent="-285750">
              <a:buFont typeface="Arial" panose="020B0604020202020204" pitchFamily="34" charset="0"/>
              <a:buChar char="•"/>
            </a:pPr>
            <a:r>
              <a:rPr lang="en-PH" altLang="en-US" dirty="0"/>
              <a:t>Fights against infections and vaginal irritation</a:t>
            </a:r>
          </a:p>
        </p:txBody>
      </p:sp>
      <p:sp>
        <p:nvSpPr>
          <p:cNvPr id="29" name="Text Box 28"/>
          <p:cNvSpPr txBox="1"/>
          <p:nvPr/>
        </p:nvSpPr>
        <p:spPr>
          <a:xfrm>
            <a:off x="5174615" y="1901832"/>
            <a:ext cx="1324610" cy="398780"/>
          </a:xfrm>
          <a:prstGeom prst="rect">
            <a:avLst/>
          </a:prstGeom>
          <a:noFill/>
        </p:spPr>
        <p:txBody>
          <a:bodyPr wrap="square" rtlCol="0">
            <a:spAutoFit/>
          </a:bodyPr>
          <a:lstStyle/>
          <a:p>
            <a:r>
              <a:rPr lang="en-PH" altLang="en-US" sz="2000" b="1" dirty="0"/>
              <a:t>Benefits</a:t>
            </a:r>
          </a:p>
        </p:txBody>
      </p:sp>
      <p:sp>
        <p:nvSpPr>
          <p:cNvPr id="4" name="Text Box 4">
            <a:extLst>
              <a:ext uri="{FF2B5EF4-FFF2-40B4-BE49-F238E27FC236}">
                <a16:creationId xmlns:a16="http://schemas.microsoft.com/office/drawing/2014/main" id="{BA36E4A0-13BA-96BA-EDE0-B2CA0A34C840}"/>
              </a:ext>
            </a:extLst>
          </p:cNvPr>
          <p:cNvSpPr txBox="1"/>
          <p:nvPr/>
        </p:nvSpPr>
        <p:spPr>
          <a:xfrm>
            <a:off x="4664919" y="363856"/>
            <a:ext cx="2862161" cy="583565"/>
          </a:xfrm>
          <a:prstGeom prst="rect">
            <a:avLst/>
          </a:prstGeom>
          <a:noFill/>
        </p:spPr>
        <p:txBody>
          <a:bodyPr wrap="square" rtlCol="0">
            <a:spAutoFit/>
          </a:bodyPr>
          <a:lstStyle/>
          <a:p>
            <a:r>
              <a:rPr lang="en-PH" altLang="en-US" sz="3200" b="1" dirty="0">
                <a:solidFill>
                  <a:schemeClr val="tx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Our </a:t>
            </a:r>
            <a:r>
              <a:rPr lang="en-PH" altLang="en-US" sz="3200" b="1" dirty="0">
                <a:solidFill>
                  <a:schemeClr val="tx1"/>
                </a:solidFill>
                <a:effectLst>
                  <a:outerShdw blurRad="38100" dist="25400" dir="5400000" algn="ctr" rotWithShape="0">
                    <a:srgbClr val="6E747A">
                      <a:alpha val="43000"/>
                    </a:srgbClr>
                  </a:outerShdw>
                </a:effectLst>
                <a:cs typeface="+mn-lt"/>
              </a:rPr>
              <a:t>Products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ppt_y</p:attrName>
                                        </p:attrNameLst>
                                      </p:cBhvr>
                                      <p:tavLst>
                                        <p:tav tm="0">
                                          <p:val>
                                            <p:strVal val="#ppt_y+#ppt_h*1.125000"/>
                                          </p:val>
                                        </p:tav>
                                        <p:tav tm="100000">
                                          <p:val>
                                            <p:strVal val="#ppt_y"/>
                                          </p:val>
                                        </p:tav>
                                      </p:tavLst>
                                    </p:anim>
                                    <p:animEffect transition="in" filter="wipe(up)">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p:tgtEl>
                                          <p:spTgt spid="10"/>
                                        </p:tgtEl>
                                        <p:attrNameLst>
                                          <p:attrName>ppt_y</p:attrName>
                                        </p:attrNameLst>
                                      </p:cBhvr>
                                      <p:tavLst>
                                        <p:tav tm="0">
                                          <p:val>
                                            <p:strVal val="#ppt_y+#ppt_h*1.125000"/>
                                          </p:val>
                                        </p:tav>
                                        <p:tav tm="100000">
                                          <p:val>
                                            <p:strVal val="#ppt_y"/>
                                          </p:val>
                                        </p:tav>
                                      </p:tavLst>
                                    </p:anim>
                                    <p:animEffect transition="in" filter="wipe(up)">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29" grpId="0"/>
      <p:bldP spid="29" grpId="1"/>
      <p:bldP spid="4" grpId="0"/>
      <p:bldP spid="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441190" y="244475"/>
            <a:ext cx="2954020" cy="673100"/>
          </a:xfrm>
        </p:spPr>
        <p:txBody>
          <a:bodyPr/>
          <a:lstStyle/>
          <a:p>
            <a:pPr marL="457200" lvl="1" indent="0" algn="ctr">
              <a:buNone/>
            </a:pPr>
            <a:r>
              <a:rPr lang="en-PH" altLang="en-US" sz="3200" b="1" dirty="0">
                <a:solidFill>
                  <a:schemeClr val="tx1"/>
                </a:solidFill>
                <a:effectLst>
                  <a:outerShdw blurRad="38100" dist="25400" dir="5400000" algn="ctr" rotWithShape="0">
                    <a:srgbClr val="6E747A">
                      <a:alpha val="43000"/>
                    </a:srgbClr>
                  </a:outerShdw>
                </a:effectLst>
                <a:cs typeface="+mn-lt"/>
              </a:rPr>
              <a:t>PROJECTS</a:t>
            </a:r>
          </a:p>
        </p:txBody>
      </p:sp>
      <p:sp>
        <p:nvSpPr>
          <p:cNvPr id="4" name="Text Box 3"/>
          <p:cNvSpPr txBox="1"/>
          <p:nvPr/>
        </p:nvSpPr>
        <p:spPr>
          <a:xfrm>
            <a:off x="923290" y="835025"/>
            <a:ext cx="9989820" cy="460375"/>
          </a:xfrm>
          <a:prstGeom prst="rect">
            <a:avLst/>
          </a:prstGeom>
          <a:noFill/>
        </p:spPr>
        <p:txBody>
          <a:bodyPr wrap="square" rtlCol="0">
            <a:spAutoFit/>
          </a:bodyPr>
          <a:lstStyle/>
          <a:p>
            <a:r>
              <a:rPr lang="en-PH" altLang="en-US" sz="2400" b="1" dirty="0">
                <a:solidFill>
                  <a:schemeClr val="tx1"/>
                </a:solidFill>
                <a:effectLst>
                  <a:outerShdw blurRad="38100" dist="25400" dir="5400000" algn="ctr" rotWithShape="0">
                    <a:srgbClr val="6E747A">
                      <a:alpha val="43000"/>
                    </a:srgbClr>
                  </a:outerShdw>
                </a:effectLst>
                <a:cs typeface="+mn-lt"/>
              </a:rPr>
              <a:t>Fintech Apps</a:t>
            </a:r>
          </a:p>
        </p:txBody>
      </p:sp>
      <p:sp>
        <p:nvSpPr>
          <p:cNvPr id="5" name="Text Box 4"/>
          <p:cNvSpPr txBox="1"/>
          <p:nvPr/>
        </p:nvSpPr>
        <p:spPr>
          <a:xfrm>
            <a:off x="923290" y="1295400"/>
            <a:ext cx="6424295" cy="368300"/>
          </a:xfrm>
          <a:prstGeom prst="rect">
            <a:avLst/>
          </a:prstGeom>
          <a:noFill/>
        </p:spPr>
        <p:txBody>
          <a:bodyPr wrap="square" rtlCol="0">
            <a:spAutoFit/>
          </a:bodyPr>
          <a:lstStyle/>
          <a:p>
            <a:r>
              <a:rPr lang="en-PH" altLang="en-US" b="1" dirty="0">
                <a:solidFill>
                  <a:schemeClr val="tx1"/>
                </a:solidFill>
                <a:effectLst>
                  <a:outerShdw blurRad="38100" dist="25400" dir="5400000" algn="ctr" rotWithShape="0">
                    <a:srgbClr val="6E747A">
                      <a:alpha val="43000"/>
                    </a:srgbClr>
                  </a:outerShdw>
                </a:effectLst>
                <a:cs typeface="+mn-lt"/>
              </a:rPr>
              <a:t>Crypto Currency - Prime Asset Coin</a:t>
            </a:r>
          </a:p>
        </p:txBody>
      </p:sp>
      <p:sp>
        <p:nvSpPr>
          <p:cNvPr id="7" name="Text Box 6"/>
          <p:cNvSpPr txBox="1"/>
          <p:nvPr/>
        </p:nvSpPr>
        <p:spPr>
          <a:xfrm>
            <a:off x="1173797" y="1663700"/>
            <a:ext cx="6875145" cy="368300"/>
          </a:xfrm>
          <a:prstGeom prst="rect">
            <a:avLst/>
          </a:prstGeom>
          <a:noFill/>
        </p:spPr>
        <p:txBody>
          <a:bodyPr wrap="square" rtlCol="0">
            <a:spAutoFit/>
            <a:scene3d>
              <a:camera prst="orthographicFront"/>
              <a:lightRig rig="threePt" dir="t"/>
            </a:scene3d>
          </a:bodyPr>
          <a:lstStyle/>
          <a:p>
            <a:pPr marL="285750" indent="-285750">
              <a:buFont typeface="Wingdings" panose="05000000000000000000" pitchFamily="2" charset="2"/>
              <a:buChar char="§"/>
            </a:pPr>
            <a:r>
              <a:rPr lang="en-PH" altLang="en-US" dirty="0">
                <a:solidFill>
                  <a:schemeClr val="tx1"/>
                </a:solidFill>
                <a:effectLst>
                  <a:outerShdw blurRad="38100" dist="25400" dir="5400000" algn="ctr" rotWithShape="0">
                    <a:srgbClr val="6E747A">
                      <a:alpha val="43000"/>
                    </a:srgbClr>
                  </a:outerShdw>
                </a:effectLst>
                <a:cs typeface="+mn-lt"/>
              </a:rPr>
              <a:t>Digital Money </a:t>
            </a:r>
            <a:r>
              <a:rPr lang="en-PH" altLang="en-US" dirty="0">
                <a:effectLst>
                  <a:outerShdw blurRad="38100" dist="25400" dir="5400000" algn="ctr" rotWithShape="0">
                    <a:srgbClr val="6E747A">
                      <a:alpha val="43000"/>
                    </a:srgbClr>
                  </a:outerShdw>
                </a:effectLst>
                <a:cs typeface="+mn-lt"/>
              </a:rPr>
              <a:t>/</a:t>
            </a:r>
            <a:r>
              <a:rPr lang="en-PH" altLang="en-US" dirty="0">
                <a:solidFill>
                  <a:schemeClr val="tx1"/>
                </a:solidFill>
                <a:effectLst>
                  <a:outerShdw blurRad="38100" dist="25400" dir="5400000" algn="ctr" rotWithShape="0">
                    <a:srgbClr val="6E747A">
                      <a:alpha val="43000"/>
                    </a:srgbClr>
                  </a:outerShdw>
                </a:effectLst>
                <a:cs typeface="+mn-lt"/>
              </a:rPr>
              <a:t> Electronic Money</a:t>
            </a:r>
          </a:p>
        </p:txBody>
      </p:sp>
      <p:sp>
        <p:nvSpPr>
          <p:cNvPr id="8" name="Text Box 7"/>
          <p:cNvSpPr txBox="1"/>
          <p:nvPr/>
        </p:nvSpPr>
        <p:spPr>
          <a:xfrm>
            <a:off x="1184605" y="2090031"/>
            <a:ext cx="9471981" cy="645160"/>
          </a:xfrm>
          <a:prstGeom prst="rect">
            <a:avLst/>
          </a:prstGeom>
          <a:noFill/>
        </p:spPr>
        <p:txBody>
          <a:bodyPr wrap="square" rtlCol="0">
            <a:spAutoFit/>
          </a:bodyPr>
          <a:lstStyle/>
          <a:p>
            <a:pPr marL="285750" indent="-285750">
              <a:buFont typeface="Wingdings" panose="05000000000000000000" pitchFamily="2" charset="2"/>
              <a:buChar char="§"/>
            </a:pPr>
            <a:r>
              <a:rPr lang="en-PH" altLang="en-US" dirty="0">
                <a:solidFill>
                  <a:schemeClr val="tx1"/>
                </a:solidFill>
                <a:effectLst>
                  <a:outerShdw blurRad="38100" dist="25400" dir="5400000" algn="ctr" rotWithShape="0">
                    <a:srgbClr val="6E747A">
                      <a:alpha val="43000"/>
                    </a:srgbClr>
                  </a:outerShdw>
                </a:effectLst>
                <a:cs typeface="+mn-lt"/>
              </a:rPr>
              <a:t>Primarily Used for Commodity Payment, Real-Estate Payment, Payment for Booking  Resorts and Hotels, and others.</a:t>
            </a:r>
          </a:p>
        </p:txBody>
      </p:sp>
      <p:pic>
        <p:nvPicPr>
          <p:cNvPr id="103" name="Picture 102"/>
          <p:cNvPicPr/>
          <p:nvPr/>
        </p:nvPicPr>
        <p:blipFill>
          <a:blip r:embed="rId2"/>
          <a:stretch>
            <a:fillRect/>
          </a:stretch>
        </p:blipFill>
        <p:spPr>
          <a:xfrm>
            <a:off x="507365" y="3532505"/>
            <a:ext cx="2527935" cy="2152650"/>
          </a:xfrm>
          <a:prstGeom prst="rect">
            <a:avLst/>
          </a:prstGeom>
          <a:noFill/>
          <a:ln w="9525">
            <a:noFill/>
          </a:ln>
        </p:spPr>
      </p:pic>
      <p:sp>
        <p:nvSpPr>
          <p:cNvPr id="6" name="Arrow: Right 5"/>
          <p:cNvSpPr/>
          <p:nvPr/>
        </p:nvSpPr>
        <p:spPr bwMode="auto">
          <a:xfrm>
            <a:off x="3335556" y="4271788"/>
            <a:ext cx="994299" cy="549608"/>
          </a:xfrm>
          <a:prstGeom prst="rightArrow">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PH" sz="1800" b="0" i="0" u="none" strike="noStrike" cap="none" normalizeH="0" baseline="0">
              <a:ln>
                <a:noFill/>
              </a:ln>
              <a:solidFill>
                <a:schemeClr val="tx1"/>
              </a:solidFill>
              <a:effectLst/>
              <a:ea typeface="SimSun" panose="02010600030101010101" pitchFamily="2" charset="-122"/>
              <a:cs typeface="+mn-lt"/>
            </a:endParaRPr>
          </a:p>
        </p:txBody>
      </p:sp>
      <p:pic>
        <p:nvPicPr>
          <p:cNvPr id="12" name="Content Placeholder 10" descr="download"/>
          <p:cNvPicPr>
            <a:picLocks noGrp="1" noChangeAspect="1"/>
          </p:cNvPicPr>
          <p:nvPr>
            <p:ph sz="half" idx="2"/>
          </p:nvPr>
        </p:nvPicPr>
        <p:blipFill>
          <a:blip r:embed="rId3"/>
          <a:stretch>
            <a:fillRect/>
          </a:stretch>
        </p:blipFill>
        <p:spPr>
          <a:xfrm>
            <a:off x="4611370" y="4714618"/>
            <a:ext cx="2863198" cy="1691798"/>
          </a:xfrm>
          <a:prstGeom prst="rect">
            <a:avLst/>
          </a:prstGeom>
        </p:spPr>
      </p:pic>
      <p:pic>
        <p:nvPicPr>
          <p:cNvPr id="16" name="Picture 15" descr="download-23"/>
          <p:cNvPicPr>
            <a:picLocks noChangeAspect="1"/>
          </p:cNvPicPr>
          <p:nvPr/>
        </p:nvPicPr>
        <p:blipFill>
          <a:blip r:embed="rId4"/>
          <a:stretch>
            <a:fillRect/>
          </a:stretch>
        </p:blipFill>
        <p:spPr>
          <a:xfrm>
            <a:off x="7917196" y="4714618"/>
            <a:ext cx="2739390" cy="1691798"/>
          </a:xfrm>
          <a:prstGeom prst="rect">
            <a:avLst/>
          </a:prstGeom>
        </p:spPr>
      </p:pic>
      <p:pic>
        <p:nvPicPr>
          <p:cNvPr id="17" name="Picture 16" descr="1440_brand_resorts_01_hayman-1"/>
          <p:cNvPicPr>
            <a:picLocks noChangeAspect="1"/>
          </p:cNvPicPr>
          <p:nvPr/>
        </p:nvPicPr>
        <p:blipFill>
          <a:blip r:embed="rId5"/>
          <a:stretch>
            <a:fillRect/>
          </a:stretch>
        </p:blipFill>
        <p:spPr>
          <a:xfrm>
            <a:off x="4611370" y="2806064"/>
            <a:ext cx="2863198" cy="1708873"/>
          </a:xfrm>
          <a:prstGeom prst="rect">
            <a:avLst/>
          </a:prstGeom>
        </p:spPr>
      </p:pic>
      <p:pic>
        <p:nvPicPr>
          <p:cNvPr id="18" name="Picture 17" descr="107090171-1658155987037-slack-imgs"/>
          <p:cNvPicPr>
            <a:picLocks noChangeAspect="1"/>
          </p:cNvPicPr>
          <p:nvPr/>
        </p:nvPicPr>
        <p:blipFill>
          <a:blip r:embed="rId6"/>
          <a:stretch>
            <a:fillRect/>
          </a:stretch>
        </p:blipFill>
        <p:spPr>
          <a:xfrm>
            <a:off x="7917196" y="2806064"/>
            <a:ext cx="2935912" cy="17088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103"/>
                                        </p:tgtEl>
                                        <p:attrNameLst>
                                          <p:attrName>style.visibility</p:attrName>
                                        </p:attrNameLst>
                                      </p:cBhvr>
                                      <p:to>
                                        <p:strVal val="visible"/>
                                      </p:to>
                                    </p:set>
                                    <p:anim calcmode="lin" valueType="num">
                                      <p:cBhvr additive="base">
                                        <p:cTn id="27" dur="500"/>
                                        <p:tgtEl>
                                          <p:spTgt spid="103"/>
                                        </p:tgtEl>
                                        <p:attrNameLst>
                                          <p:attrName>ppt_y</p:attrName>
                                        </p:attrNameLst>
                                      </p:cBhvr>
                                      <p:tavLst>
                                        <p:tav tm="0">
                                          <p:val>
                                            <p:strVal val="#ppt_y+#ppt_h*1.125000"/>
                                          </p:val>
                                        </p:tav>
                                        <p:tav tm="100000">
                                          <p:val>
                                            <p:strVal val="#ppt_y"/>
                                          </p:val>
                                        </p:tav>
                                      </p:tavLst>
                                    </p:anim>
                                    <p:animEffect transition="in" filter="wipe(up)">
                                      <p:cBhvr>
                                        <p:cTn id="28" dur="500"/>
                                        <p:tgtEl>
                                          <p:spTgt spid="103"/>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p:tgtEl>
                                          <p:spTgt spid="17"/>
                                        </p:tgtEl>
                                        <p:attrNameLst>
                                          <p:attrName>ppt_y</p:attrName>
                                        </p:attrNameLst>
                                      </p:cBhvr>
                                      <p:tavLst>
                                        <p:tav tm="0">
                                          <p:val>
                                            <p:strVal val="#ppt_y+#ppt_h*1.125000"/>
                                          </p:val>
                                        </p:tav>
                                        <p:tav tm="100000">
                                          <p:val>
                                            <p:strVal val="#ppt_y"/>
                                          </p:val>
                                        </p:tav>
                                      </p:tavLst>
                                    </p:anim>
                                    <p:animEffect transition="in" filter="wipe(up)">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p:tgtEl>
                                          <p:spTgt spid="18"/>
                                        </p:tgtEl>
                                        <p:attrNameLst>
                                          <p:attrName>ppt_y</p:attrName>
                                        </p:attrNameLst>
                                      </p:cBhvr>
                                      <p:tavLst>
                                        <p:tav tm="0">
                                          <p:val>
                                            <p:strVal val="#ppt_y+#ppt_h*1.125000"/>
                                          </p:val>
                                        </p:tav>
                                        <p:tav tm="100000">
                                          <p:val>
                                            <p:strVal val="#ppt_y"/>
                                          </p:val>
                                        </p:tav>
                                      </p:tavLst>
                                    </p:anim>
                                    <p:animEffect transition="in" filter="wipe(up)">
                                      <p:cBhvr>
                                        <p:cTn id="44" dur="500"/>
                                        <p:tgtEl>
                                          <p:spTgt spid="18"/>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p:tgtEl>
                                          <p:spTgt spid="12"/>
                                        </p:tgtEl>
                                        <p:attrNameLst>
                                          <p:attrName>ppt_y</p:attrName>
                                        </p:attrNameLst>
                                      </p:cBhvr>
                                      <p:tavLst>
                                        <p:tav tm="0">
                                          <p:val>
                                            <p:strVal val="#ppt_y+#ppt_h*1.125000"/>
                                          </p:val>
                                        </p:tav>
                                        <p:tav tm="100000">
                                          <p:val>
                                            <p:strVal val="#ppt_y"/>
                                          </p:val>
                                        </p:tav>
                                      </p:tavLst>
                                    </p:anim>
                                    <p:animEffect transition="in" filter="wipe(up)">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nodeType="click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p:tgtEl>
                                          <p:spTgt spid="16"/>
                                        </p:tgtEl>
                                        <p:attrNameLst>
                                          <p:attrName>ppt_y</p:attrName>
                                        </p:attrNameLst>
                                      </p:cBhvr>
                                      <p:tavLst>
                                        <p:tav tm="0">
                                          <p:val>
                                            <p:strVal val="#ppt_y+#ppt_h*1.125000"/>
                                          </p:val>
                                        </p:tav>
                                        <p:tav tm="100000">
                                          <p:val>
                                            <p:strVal val="#ppt_y"/>
                                          </p:val>
                                        </p:tav>
                                      </p:tavLst>
                                    </p:anim>
                                    <p:animEffect transition="in" filter="wipe(up)">
                                      <p:cBhvr>
                                        <p:cTn id="5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4" grpId="0"/>
      <p:bldP spid="4" grpId="1"/>
      <p:bldP spid="5" grpId="0"/>
      <p:bldP spid="5" grpId="1"/>
      <p:bldP spid="7" grpId="0"/>
      <p:bldP spid="7" grpId="1"/>
      <p:bldP spid="8" grpId="0"/>
      <p:bldP spid="8" grpId="1"/>
      <p:bldP spid="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DIAGRAM_MODELTYPE" val="dynamicNum"/>
  <p:tag name="KSO_WM_BEAUTIFY_FLAG" val="#wm#"/>
  <p:tag name="KSO_WM_UNIT_TYPE" val="ζ_h_f"/>
  <p:tag name="KSO_WM_UNIT_DYNMNUM_TYPE" val="1"/>
  <p:tag name="KSO_WM_DYNAMICNUM_SPEED" val="3"/>
  <p:tag name="KSO_WM_UNIT_DYNMNUM_DGM_ANIMTYPE" val="5"/>
  <p:tag name="KSO_WM_UNIT_INDEX" val="1671432809132_1_1"/>
</p:tagLst>
</file>

<file path=ppt/theme/theme1.xml><?xml version="1.0" encoding="utf-8"?>
<a:theme xmlns:a="http://schemas.openxmlformats.org/drawingml/2006/main" name="Green Color">
  <a:themeElements>
    <a:clrScheme name="Green Color 13">
      <a:dk1>
        <a:srgbClr val="000000"/>
      </a:dk1>
      <a:lt1>
        <a:srgbClr val="FFFFFF"/>
      </a:lt1>
      <a:dk2>
        <a:srgbClr val="000000"/>
      </a:dk2>
      <a:lt2>
        <a:srgbClr val="969696"/>
      </a:lt2>
      <a:accent1>
        <a:srgbClr val="009900"/>
      </a:accent1>
      <a:accent2>
        <a:srgbClr val="99CC00"/>
      </a:accent2>
      <a:accent3>
        <a:srgbClr val="FFFFFF"/>
      </a:accent3>
      <a:accent4>
        <a:srgbClr val="000000"/>
      </a:accent4>
      <a:accent5>
        <a:srgbClr val="AACAAA"/>
      </a:accent5>
      <a:accent6>
        <a:srgbClr val="8AB900"/>
      </a:accent6>
      <a:hlink>
        <a:srgbClr val="CC3300"/>
      </a:hlink>
      <a:folHlink>
        <a:srgbClr val="996600"/>
      </a:folHlink>
    </a:clrScheme>
    <a:fontScheme name="Green Color">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Green Colo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reen Colo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reen Colo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reen Colo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reen Colo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Green Colo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Green Colo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Green Colo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Green Colo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Green Colo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reen Colo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Green Colo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Green Color 13">
        <a:dk1>
          <a:srgbClr val="000000"/>
        </a:dk1>
        <a:lt1>
          <a:srgbClr val="FFFFFF"/>
        </a:lt1>
        <a:dk2>
          <a:srgbClr val="000000"/>
        </a:dk2>
        <a:lt2>
          <a:srgbClr val="969696"/>
        </a:lt2>
        <a:accent1>
          <a:srgbClr val="009900"/>
        </a:accent1>
        <a:accent2>
          <a:srgbClr val="99CC00"/>
        </a:accent2>
        <a:accent3>
          <a:srgbClr val="FFFFFF"/>
        </a:accent3>
        <a:accent4>
          <a:srgbClr val="000000"/>
        </a:accent4>
        <a:accent5>
          <a:srgbClr val="AACAAA"/>
        </a:accent5>
        <a:accent6>
          <a:srgbClr val="8AB900"/>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485</TotalTime>
  <Words>1309</Words>
  <Application>Microsoft Office PowerPoint</Application>
  <PresentationFormat>Widescreen</PresentationFormat>
  <Paragraphs>125</Paragraphs>
  <Slides>17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Malgun Gothic</vt:lpstr>
      <vt:lpstr>Arial</vt:lpstr>
      <vt:lpstr>Calibri</vt:lpstr>
      <vt:lpstr>Wingdings</vt:lpstr>
      <vt:lpstr>Green Color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ASSET BUILDERS CLUB</dc:title>
  <dc:creator>Admin</dc:creator>
  <cp:lastModifiedBy>Administrator</cp:lastModifiedBy>
  <cp:revision>222</cp:revision>
  <dcterms:created xsi:type="dcterms:W3CDTF">2022-10-07T09:59:00Z</dcterms:created>
  <dcterms:modified xsi:type="dcterms:W3CDTF">2023-03-16T14:42:59Z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354D1D7411364B7AA04BC16C5534D50A</vt:lpwstr>
  </property>
  <property fmtid="{D5CDD505-2E9C-101B-9397-08002B2CF9AE}" pid="3" name="KSOProductBuildVer">
    <vt:lpwstr>1033-11.2.0.11486</vt:lpwstr>
  </property>
</Properties>
</file>